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1" r:id="rId6"/>
    <p:sldId id="262" r:id="rId7"/>
    <p:sldId id="271" r:id="rId8"/>
    <p:sldId id="263" r:id="rId9"/>
    <p:sldId id="264" r:id="rId10"/>
    <p:sldId id="265" r:id="rId11"/>
    <p:sldId id="267" r:id="rId12"/>
    <p:sldId id="268" r:id="rId13"/>
    <p:sldId id="269" r:id="rId14"/>
    <p:sldId id="270" r:id="rId15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390" y="11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E4A84C-5470-43B2-84BD-ADC49136D580}" type="datetimeFigureOut">
              <a:rPr lang="en-CA" smtClean="0"/>
              <a:t>26/07/2012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0E6DA-93F2-4655-864C-1D540C650B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39263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65F1-C460-4AEB-BEDC-03D4E3377937}" type="datetimeFigureOut">
              <a:rPr lang="en-CA" smtClean="0"/>
              <a:pPr/>
              <a:t>26/07/2012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85A508-94CC-4D34-B17D-7E54598EE69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65F1-C460-4AEB-BEDC-03D4E3377937}" type="datetimeFigureOut">
              <a:rPr lang="en-CA" smtClean="0"/>
              <a:pPr/>
              <a:t>26/07/2012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5A508-94CC-4D34-B17D-7E54598EE69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885A508-94CC-4D34-B17D-7E54598EE69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65F1-C460-4AEB-BEDC-03D4E3377937}" type="datetimeFigureOut">
              <a:rPr lang="en-CA" smtClean="0"/>
              <a:pPr/>
              <a:t>26/07/2012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65F1-C460-4AEB-BEDC-03D4E3377937}" type="datetimeFigureOut">
              <a:rPr lang="en-CA" smtClean="0"/>
              <a:pPr/>
              <a:t>26/07/2012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885A508-94CC-4D34-B17D-7E54598EE69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65F1-C460-4AEB-BEDC-03D4E3377937}" type="datetimeFigureOut">
              <a:rPr lang="en-CA" smtClean="0"/>
              <a:pPr/>
              <a:t>26/07/2012</a:t>
            </a:fld>
            <a:endParaRPr lang="en-C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85A508-94CC-4D34-B17D-7E54598EE69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F2E65F1-C460-4AEB-BEDC-03D4E3377937}" type="datetimeFigureOut">
              <a:rPr lang="en-CA" smtClean="0"/>
              <a:pPr/>
              <a:t>26/07/2012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5A508-94CC-4D34-B17D-7E54598EE69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65F1-C460-4AEB-BEDC-03D4E3377937}" type="datetimeFigureOut">
              <a:rPr lang="en-CA" smtClean="0"/>
              <a:pPr/>
              <a:t>26/07/2012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C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885A508-94CC-4D34-B17D-7E54598EE69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65F1-C460-4AEB-BEDC-03D4E3377937}" type="datetimeFigureOut">
              <a:rPr lang="en-CA" smtClean="0"/>
              <a:pPr/>
              <a:t>26/07/2012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885A508-94CC-4D34-B17D-7E54598EE69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65F1-C460-4AEB-BEDC-03D4E3377937}" type="datetimeFigureOut">
              <a:rPr lang="en-CA" smtClean="0"/>
              <a:pPr/>
              <a:t>26/07/2012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85A508-94CC-4D34-B17D-7E54598EE69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85A508-94CC-4D34-B17D-7E54598EE69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E65F1-C460-4AEB-BEDC-03D4E3377937}" type="datetimeFigureOut">
              <a:rPr lang="en-CA" smtClean="0"/>
              <a:pPr/>
              <a:t>26/07/2012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885A508-94CC-4D34-B17D-7E54598EE69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F2E65F1-C460-4AEB-BEDC-03D4E3377937}" type="datetimeFigureOut">
              <a:rPr lang="en-CA" smtClean="0"/>
              <a:pPr/>
              <a:t>26/07/2012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F2E65F1-C460-4AEB-BEDC-03D4E3377937}" type="datetimeFigureOut">
              <a:rPr lang="en-CA" smtClean="0"/>
              <a:pPr/>
              <a:t>26/07/2012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85A508-94CC-4D34-B17D-7E54598EE69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d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localhost\Users\Drorit\Desktop\Science%20AQ\States%20of%20Matter%20-%20YouTube.m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Drorit Weiss &amp; Maria Makris</a:t>
            </a:r>
          </a:p>
          <a:p>
            <a:r>
              <a:rPr lang="en-CA" dirty="0" smtClean="0"/>
              <a:t>Intermediate science abq</a:t>
            </a:r>
          </a:p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Teaching the Concept of </a:t>
            </a:r>
            <a:br>
              <a:rPr lang="en-CA" dirty="0" smtClean="0"/>
            </a:br>
            <a:r>
              <a:rPr lang="en-CA" dirty="0" smtClean="0"/>
              <a:t>Particle Theory </a:t>
            </a:r>
            <a:br>
              <a:rPr lang="en-CA" dirty="0" smtClean="0"/>
            </a:br>
            <a:r>
              <a:rPr lang="en-CA" dirty="0" smtClean="0"/>
              <a:t>(Grade 7 Science)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573016"/>
            <a:ext cx="4143752" cy="275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76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Teaching Strategies (Cont.)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 smtClean="0"/>
              <a:t>Laboratory Investigation: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In small groups, students will add food coloring to hot, room and ice cold water temperatures to see whether heating or cooling affects the speed of water molecules. </a:t>
            </a:r>
          </a:p>
          <a:p>
            <a:pPr lvl="2"/>
            <a:r>
              <a:rPr lang="en-US" dirty="0" smtClean="0"/>
              <a:t>Students will record their observations and also draw their own molecular model.</a:t>
            </a:r>
          </a:p>
          <a:p>
            <a:pPr lvl="2">
              <a:buNone/>
            </a:pPr>
            <a:endParaRPr lang="en-US" dirty="0" smtClean="0"/>
          </a:p>
          <a:p>
            <a:r>
              <a:rPr lang="en-CA" sz="2118" dirty="0" smtClean="0"/>
              <a:t>Materials:</a:t>
            </a:r>
          </a:p>
          <a:p>
            <a:pPr lvl="1"/>
            <a:r>
              <a:rPr lang="en-US" sz="1647" dirty="0" smtClean="0">
                <a:solidFill>
                  <a:schemeClr val="tx1"/>
                </a:solidFill>
              </a:rPr>
              <a:t>Hot water in a clear cup/flask</a:t>
            </a:r>
          </a:p>
          <a:p>
            <a:pPr lvl="1"/>
            <a:r>
              <a:rPr lang="en-US" sz="1647" dirty="0" smtClean="0">
                <a:solidFill>
                  <a:schemeClr val="tx1"/>
                </a:solidFill>
              </a:rPr>
              <a:t>Room temperature water is a clear cup/flask</a:t>
            </a:r>
          </a:p>
          <a:p>
            <a:pPr lvl="1"/>
            <a:r>
              <a:rPr lang="en-US" sz="1647" dirty="0" smtClean="0">
                <a:solidFill>
                  <a:schemeClr val="tx1"/>
                </a:solidFill>
              </a:rPr>
              <a:t>Cold water in a clear cup/flask</a:t>
            </a:r>
          </a:p>
          <a:p>
            <a:pPr lvl="1"/>
            <a:r>
              <a:rPr lang="en-US" sz="1647" dirty="0" smtClean="0">
                <a:solidFill>
                  <a:schemeClr val="tx1"/>
                </a:solidFill>
              </a:rPr>
              <a:t>One or two </a:t>
            </a:r>
            <a:r>
              <a:rPr lang="en-US" sz="1647" dirty="0" err="1" smtClean="0">
                <a:solidFill>
                  <a:schemeClr val="tx1"/>
                </a:solidFill>
              </a:rPr>
              <a:t>colours</a:t>
            </a:r>
            <a:r>
              <a:rPr lang="en-US" sz="1647" dirty="0" smtClean="0">
                <a:solidFill>
                  <a:schemeClr val="tx1"/>
                </a:solidFill>
              </a:rPr>
              <a:t> of food coloring in small cups</a:t>
            </a:r>
          </a:p>
          <a:p>
            <a:pPr lvl="1"/>
            <a:r>
              <a:rPr lang="en-US" sz="1647" dirty="0" smtClean="0">
                <a:solidFill>
                  <a:schemeClr val="tx1"/>
                </a:solidFill>
              </a:rPr>
              <a:t>Eye droppers</a:t>
            </a:r>
          </a:p>
          <a:p>
            <a:pPr lvl="1">
              <a:buNone/>
            </a:pPr>
            <a:endParaRPr lang="en-US" sz="1714" dirty="0" smtClean="0">
              <a:solidFill>
                <a:schemeClr val="tx1"/>
              </a:solidFill>
            </a:endParaRPr>
          </a:p>
          <a:p>
            <a:pPr>
              <a:buSzPct val="100000"/>
              <a:buFont typeface="Arial"/>
              <a:buChar char="•"/>
            </a:pPr>
            <a:r>
              <a:rPr lang="en-US" sz="2118" dirty="0" smtClean="0"/>
              <a:t>Safety:</a:t>
            </a:r>
          </a:p>
          <a:p>
            <a:pPr lvl="1">
              <a:buFont typeface="Courier New"/>
              <a:buChar char="o"/>
            </a:pPr>
            <a:r>
              <a:rPr lang="en-US" sz="1647" dirty="0" smtClean="0">
                <a:solidFill>
                  <a:schemeClr val="tx1"/>
                </a:solidFill>
              </a:rPr>
              <a:t>Teacher and students must wear safety goggles</a:t>
            </a:r>
          </a:p>
          <a:p>
            <a:pPr lvl="1">
              <a:buFont typeface="Courier New"/>
              <a:buChar char="o"/>
            </a:pPr>
            <a:r>
              <a:rPr lang="en-US" sz="1647" dirty="0" smtClean="0">
                <a:solidFill>
                  <a:schemeClr val="tx1"/>
                </a:solidFill>
              </a:rPr>
              <a:t>Caution should be exercised when working with hot water</a:t>
            </a:r>
          </a:p>
          <a:p>
            <a:pPr lvl="2">
              <a:buNone/>
            </a:pPr>
            <a:endParaRPr lang="en-CA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pic>
        <p:nvPicPr>
          <p:cNvPr id="4" name="Picture 3" descr="food_coloring_hot_cold_water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3657600"/>
            <a:ext cx="2686050" cy="20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57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Teaching Strategies (Cont.)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Temperature and Particle Motion Gizmo:</a:t>
            </a:r>
          </a:p>
          <a:p>
            <a:pPr lvl="1"/>
            <a:r>
              <a:rPr lang="en-CA" dirty="0" smtClean="0">
                <a:solidFill>
                  <a:schemeClr val="tx1"/>
                </a:solidFill>
              </a:rPr>
              <a:t>As a teacher-led projector demonstration, show the particle effects of:</a:t>
            </a:r>
          </a:p>
          <a:p>
            <a:pPr lvl="2"/>
            <a:endParaRPr lang="en-CA" dirty="0" smtClean="0"/>
          </a:p>
          <a:p>
            <a:pPr lvl="2"/>
            <a:r>
              <a:rPr lang="en-CA" dirty="0" smtClean="0"/>
              <a:t>Increasing and </a:t>
            </a:r>
          </a:p>
          <a:p>
            <a:pPr lvl="2">
              <a:buNone/>
            </a:pPr>
            <a:r>
              <a:rPr lang="en-CA" dirty="0" smtClean="0"/>
              <a:t>	decreasing</a:t>
            </a:r>
          </a:p>
          <a:p>
            <a:pPr lvl="2">
              <a:buNone/>
            </a:pPr>
            <a:r>
              <a:rPr lang="en-CA" dirty="0" smtClean="0"/>
              <a:t>	temperature</a:t>
            </a:r>
          </a:p>
          <a:p>
            <a:pPr lvl="2">
              <a:buNone/>
            </a:pPr>
            <a:endParaRPr lang="en-CA" dirty="0" smtClean="0"/>
          </a:p>
          <a:p>
            <a:pPr lvl="2"/>
            <a:r>
              <a:rPr lang="en-CA" dirty="0" smtClean="0"/>
              <a:t>Selecting light</a:t>
            </a:r>
          </a:p>
          <a:p>
            <a:pPr lvl="2">
              <a:buNone/>
            </a:pPr>
            <a:r>
              <a:rPr lang="en-CA" dirty="0" smtClean="0"/>
              <a:t>    versus heavy gases</a:t>
            </a:r>
          </a:p>
          <a:p>
            <a:pPr lvl="2">
              <a:buNone/>
            </a:pPr>
            <a:endParaRPr lang="en-CA" dirty="0" smtClean="0"/>
          </a:p>
          <a:p>
            <a:pPr lvl="2">
              <a:buNone/>
            </a:pPr>
            <a:r>
              <a:rPr lang="en-CA" dirty="0" smtClean="0"/>
              <a:t>Discuss!</a:t>
            </a:r>
          </a:p>
          <a:p>
            <a:pPr lvl="2">
              <a:buNone/>
            </a:pPr>
            <a:endParaRPr lang="en-CA" dirty="0" smtClean="0"/>
          </a:p>
          <a:p>
            <a:pPr lvl="2">
              <a:buNone/>
            </a:pPr>
            <a:endParaRPr lang="en-CA" dirty="0" smtClean="0"/>
          </a:p>
          <a:p>
            <a:pPr lvl="1"/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505200" y="2590800"/>
            <a:ext cx="53721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38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Potential Areas of Difficulty and Solutions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 smtClean="0"/>
              <a:t>Students may have difficulty imagining the abstract nature of particle structure and movement</a:t>
            </a:r>
          </a:p>
          <a:p>
            <a:pPr lvl="1"/>
            <a:r>
              <a:rPr lang="en-CA" dirty="0" smtClean="0"/>
              <a:t>Using a variety of visual aids/resources such as: videos, images, etc may help students familiarize themselves with the particle theory model</a:t>
            </a:r>
          </a:p>
          <a:p>
            <a:r>
              <a:rPr lang="en-CA" dirty="0" smtClean="0"/>
              <a:t>The difference between pure substances vs. mixtures and the associated scientific terminology</a:t>
            </a:r>
          </a:p>
          <a:p>
            <a:pPr lvl="1"/>
            <a:r>
              <a:rPr lang="en-CA" dirty="0" smtClean="0"/>
              <a:t>Students can draw and study diagrams that illustrate each substance </a:t>
            </a:r>
          </a:p>
          <a:p>
            <a:pPr lvl="1"/>
            <a:r>
              <a:rPr lang="en-CA" dirty="0" smtClean="0"/>
              <a:t>In class discussion, teacher (and students) can regularly use correct scientific vocabulary and examples when referring to these substances     </a:t>
            </a:r>
          </a:p>
          <a:p>
            <a:r>
              <a:rPr lang="en-CA" dirty="0" smtClean="0"/>
              <a:t> Applying these concepts to a substance undergoing state changes (water being converted to ice or vapour)</a:t>
            </a:r>
          </a:p>
          <a:p>
            <a:pPr lvl="1"/>
            <a:r>
              <a:rPr lang="en-CA" dirty="0" smtClean="0"/>
              <a:t>Lab demonstration, discussion</a:t>
            </a:r>
          </a:p>
          <a:p>
            <a:pPr lvl="1"/>
            <a:r>
              <a:rPr lang="en-CA" dirty="0" smtClean="0"/>
              <a:t>Diagrams or storyboard assignment</a:t>
            </a:r>
          </a:p>
          <a:p>
            <a:pPr lvl="1"/>
            <a:r>
              <a:rPr lang="en-CA" dirty="0" smtClean="0"/>
              <a:t>Discuss constant and variable conditions     </a:t>
            </a:r>
          </a:p>
          <a:p>
            <a:pPr lvl="1">
              <a:buNone/>
            </a:pPr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364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a thermometer works</a:t>
            </a:r>
          </a:p>
          <a:p>
            <a:r>
              <a:rPr lang="en-US" dirty="0" smtClean="0"/>
              <a:t>Coal gasification</a:t>
            </a:r>
          </a:p>
          <a:p>
            <a:r>
              <a:rPr lang="en-US" dirty="0" smtClean="0"/>
              <a:t>The water cycle in weather</a:t>
            </a:r>
          </a:p>
          <a:p>
            <a:r>
              <a:rPr lang="en-US" dirty="0" smtClean="0"/>
              <a:t>Medicines and their heats of sublimation</a:t>
            </a:r>
          </a:p>
          <a:p>
            <a:r>
              <a:rPr lang="en-US" dirty="0" smtClean="0"/>
              <a:t>Mixture separation in the food industry</a:t>
            </a:r>
          </a:p>
          <a:p>
            <a:r>
              <a:rPr lang="en-US" dirty="0" smtClean="0"/>
              <a:t>Water purification</a:t>
            </a:r>
          </a:p>
          <a:p>
            <a:r>
              <a:rPr lang="en-US" dirty="0" smtClean="0"/>
              <a:t>Hot-air balloons</a:t>
            </a:r>
          </a:p>
          <a:p>
            <a:r>
              <a:rPr lang="en-US" dirty="0" smtClean="0"/>
              <a:t>Diffusion and Osmosis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thermome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2800" y="1523999"/>
            <a:ext cx="1524000" cy="2653553"/>
          </a:xfrm>
          <a:prstGeom prst="rect">
            <a:avLst/>
          </a:prstGeom>
        </p:spPr>
      </p:pic>
      <p:pic>
        <p:nvPicPr>
          <p:cNvPr id="5" name="Picture 4" descr="ballo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4267200"/>
            <a:ext cx="1524000" cy="1743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Differentiated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1600" dirty="0" smtClean="0"/>
              <a:t>	As a culminating task, students can select 4 activities from the choice board below:</a:t>
            </a:r>
          </a:p>
          <a:p>
            <a:pPr lvl="1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51827"/>
              </p:ext>
            </p:extLst>
          </p:nvPr>
        </p:nvGraphicFramePr>
        <p:xfrm>
          <a:off x="685800" y="1981200"/>
          <a:ext cx="7772400" cy="43267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514600"/>
                <a:gridCol w="2514600"/>
              </a:tblGrid>
              <a:tr h="1371600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Verbal/Linguistic</a:t>
                      </a:r>
                    </a:p>
                    <a:p>
                      <a:r>
                        <a:rPr lang="en-US" dirty="0" smtClean="0"/>
                        <a:t>Write a story about</a:t>
                      </a:r>
                      <a:r>
                        <a:rPr lang="en-US" baseline="0" dirty="0" smtClean="0"/>
                        <a:t> a particle’s journey through the three states of matter.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1" dirty="0" smtClean="0"/>
                        <a:t>Logical/Mathematical</a:t>
                      </a:r>
                    </a:p>
                    <a:p>
                      <a:r>
                        <a:rPr lang="en-US" dirty="0" smtClean="0"/>
                        <a:t>Compare and contrast</a:t>
                      </a:r>
                      <a:r>
                        <a:rPr lang="en-US" baseline="0" dirty="0" smtClean="0"/>
                        <a:t> the types of mixtures that we have studied.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Visual/Spatial</a:t>
                      </a:r>
                    </a:p>
                    <a:p>
                      <a:r>
                        <a:rPr lang="en-US" dirty="0" smtClean="0"/>
                        <a:t>Create</a:t>
                      </a:r>
                      <a:r>
                        <a:rPr lang="en-US" baseline="0" dirty="0" smtClean="0"/>
                        <a:t> a poster illustrating the three states of matter on a particle level.</a:t>
                      </a:r>
                      <a:endParaRPr lang="en-US" dirty="0"/>
                    </a:p>
                  </a:txBody>
                  <a:tcPr/>
                </a:tc>
              </a:tr>
              <a:tr h="1447800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Interpersonal</a:t>
                      </a:r>
                    </a:p>
                    <a:p>
                      <a:r>
                        <a:rPr lang="en-US" dirty="0" smtClean="0"/>
                        <a:t>Write</a:t>
                      </a:r>
                      <a:r>
                        <a:rPr lang="en-US" baseline="0" dirty="0" smtClean="0"/>
                        <a:t> and c</a:t>
                      </a:r>
                      <a:r>
                        <a:rPr lang="en-US" dirty="0" smtClean="0"/>
                        <a:t>onduct</a:t>
                      </a:r>
                      <a:r>
                        <a:rPr lang="en-US" baseline="0" dirty="0" smtClean="0"/>
                        <a:t> an interview/survey for particles (students) in the class.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Body Kinesthetic</a:t>
                      </a:r>
                    </a:p>
                    <a:p>
                      <a:r>
                        <a:rPr lang="en-US" dirty="0" smtClean="0"/>
                        <a:t>Construct</a:t>
                      </a:r>
                      <a:r>
                        <a:rPr lang="en-US" baseline="0" dirty="0" smtClean="0"/>
                        <a:t> a model showing the varying attractive forces for each state.</a:t>
                      </a:r>
                      <a:endParaRPr lang="en-US" dirty="0"/>
                    </a:p>
                  </a:txBody>
                  <a:tcPr/>
                </a:tc>
              </a:tr>
              <a:tr h="1446415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Musical Rhythmic</a:t>
                      </a:r>
                    </a:p>
                    <a:p>
                      <a:r>
                        <a:rPr lang="en-US" dirty="0" smtClean="0"/>
                        <a:t>Write and record a song relating 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topic</a:t>
                      </a:r>
                      <a:r>
                        <a:rPr lang="en-US" baseline="0" dirty="0" smtClean="0"/>
                        <a:t> studied in this unit.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Naturalist</a:t>
                      </a:r>
                    </a:p>
                    <a:p>
                      <a:r>
                        <a:rPr lang="en-US" dirty="0" smtClean="0"/>
                        <a:t>Draw</a:t>
                      </a:r>
                      <a:r>
                        <a:rPr lang="en-US" baseline="0" dirty="0" smtClean="0"/>
                        <a:t> a diagram illustrating the water cycle.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Intrapersonal</a:t>
                      </a:r>
                    </a:p>
                    <a:p>
                      <a:r>
                        <a:rPr lang="en-US" dirty="0" smtClean="0"/>
                        <a:t>Write a summary report relating</a:t>
                      </a:r>
                      <a:r>
                        <a:rPr lang="en-US" baseline="0" dirty="0" smtClean="0"/>
                        <a:t> to a topic studied in this unit.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atomic_partic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3429000"/>
            <a:ext cx="1447800" cy="1375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Concept Overview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Matter is anything that takes up space and mass – so everything around us!  But… what is matter made of?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Matter is made up of particles (the “building blocks” of matter). 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PARTICLE THEORY is the way scientists explain how particles stay together as matter, and how particles behave when matter is in different states.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3696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Curriculum Expectations – Grade 7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Big Idea:</a:t>
            </a:r>
          </a:p>
          <a:p>
            <a:pPr lvl="1"/>
            <a:r>
              <a:rPr lang="en-CA" dirty="0" smtClean="0"/>
              <a:t>The particle theory of matter helps to explain the physical characteristics of matter.</a:t>
            </a:r>
          </a:p>
          <a:p>
            <a:endParaRPr lang="en-CA" dirty="0"/>
          </a:p>
          <a:p>
            <a:r>
              <a:rPr lang="en-CA" dirty="0" smtClean="0"/>
              <a:t>Overall Expectations:</a:t>
            </a:r>
          </a:p>
          <a:p>
            <a:pPr lvl="1"/>
            <a:r>
              <a:rPr lang="en-CA" dirty="0" smtClean="0"/>
              <a:t>Investigate the properties and applications of pure substances and mixtures;</a:t>
            </a:r>
          </a:p>
          <a:p>
            <a:pPr lvl="1"/>
            <a:r>
              <a:rPr lang="en-CA" dirty="0" smtClean="0"/>
              <a:t>Demonstrate an understanding of the properties of pure substances and mixtures, and describe these characteristics using the particle theory.</a:t>
            </a:r>
          </a:p>
          <a:p>
            <a:pPr marL="274320" lvl="1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3709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Curriculum Expectations – Grade 7 (Cont.)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3.2  State the postulates of particle theory of matter;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3.3  Use the particle theory to describe the differences between pure substances and mixtures.</a:t>
            </a:r>
          </a:p>
          <a:p>
            <a:endParaRPr lang="en-CA" dirty="0" smtClean="0"/>
          </a:p>
          <a:p>
            <a:r>
              <a:rPr lang="en-CA" dirty="0" smtClean="0"/>
              <a:t>3.4  Distinguish between solutions and mechanical mixtures.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843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Sequence of Lessons / Concepts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54280"/>
          </a:xfrm>
        </p:spPr>
        <p:txBody>
          <a:bodyPr>
            <a:normAutofit/>
          </a:bodyPr>
          <a:lstStyle/>
          <a:p>
            <a:r>
              <a:rPr lang="en-CA" dirty="0" smtClean="0"/>
              <a:t>Lesson 1</a:t>
            </a:r>
          </a:p>
          <a:p>
            <a:pPr lvl="1"/>
            <a:r>
              <a:rPr lang="en-CA" dirty="0" smtClean="0"/>
              <a:t>The postulates of particle theory.</a:t>
            </a:r>
          </a:p>
          <a:p>
            <a:pPr lvl="2"/>
            <a:r>
              <a:rPr lang="en-CA" dirty="0" smtClean="0"/>
              <a:t>All matter is made up of particles;</a:t>
            </a:r>
          </a:p>
          <a:p>
            <a:pPr lvl="2"/>
            <a:r>
              <a:rPr lang="en-CA" dirty="0" smtClean="0"/>
              <a:t>All particles are in constant motion;</a:t>
            </a:r>
          </a:p>
          <a:p>
            <a:pPr lvl="2"/>
            <a:r>
              <a:rPr lang="en-CA" dirty="0" smtClean="0"/>
              <a:t>There are attractive forces between particles.</a:t>
            </a:r>
          </a:p>
          <a:p>
            <a:r>
              <a:rPr lang="en-CA" dirty="0" smtClean="0"/>
              <a:t>Lesson 2</a:t>
            </a:r>
          </a:p>
          <a:p>
            <a:pPr lvl="1"/>
            <a:r>
              <a:rPr lang="en-CA" dirty="0" smtClean="0"/>
              <a:t>Temperature affects the speed at which particles move.</a:t>
            </a:r>
          </a:p>
          <a:p>
            <a:pPr lvl="2"/>
            <a:r>
              <a:rPr lang="en-CA" dirty="0" smtClean="0"/>
              <a:t>Temperature is a measurement of the energy of particles; higher temperature = higher energy = faster particle movement.</a:t>
            </a:r>
          </a:p>
        </p:txBody>
      </p:sp>
    </p:spTree>
    <p:extLst>
      <p:ext uri="{BB962C8B-B14F-4D97-AF65-F5344CB8AC3E}">
        <p14:creationId xmlns:p14="http://schemas.microsoft.com/office/powerpoint/2010/main" val="163601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Sequence of Lessons / </a:t>
            </a:r>
            <a:r>
              <a:rPr lang="en-CA" dirty="0" smtClean="0"/>
              <a:t>Concepts (Cont.)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638400" cy="4572000"/>
          </a:xfrm>
        </p:spPr>
        <p:txBody>
          <a:bodyPr/>
          <a:lstStyle/>
          <a:p>
            <a:r>
              <a:rPr lang="en-CA" dirty="0" smtClean="0"/>
              <a:t>Lesson 3</a:t>
            </a:r>
          </a:p>
          <a:p>
            <a:pPr lvl="1"/>
            <a:r>
              <a:rPr lang="en-CA" dirty="0" smtClean="0"/>
              <a:t>Particles behave differently when matter is in different states.</a:t>
            </a:r>
          </a:p>
          <a:p>
            <a:pPr lvl="1"/>
            <a:r>
              <a:rPr lang="en-CA" dirty="0" smtClean="0"/>
              <a:t>In a gas, there are spaces between the particles;</a:t>
            </a:r>
          </a:p>
          <a:p>
            <a:pPr lvl="1"/>
            <a:r>
              <a:rPr lang="en-CA" dirty="0" smtClean="0"/>
              <a:t>In liquids an solids, the particles are close together and have strong forces of attraction between them.</a:t>
            </a:r>
          </a:p>
          <a:p>
            <a:pPr lvl="2"/>
            <a:r>
              <a:rPr lang="en-CA" dirty="0" smtClean="0"/>
              <a:t>Comparing the characteristics of solids, liquids and gases with the speed /type of motion of their particles.</a:t>
            </a:r>
          </a:p>
          <a:p>
            <a:pPr marL="274320" lvl="1" indent="0">
              <a:buNone/>
            </a:pPr>
            <a:endParaRPr lang="en-CA" dirty="0" smtClean="0"/>
          </a:p>
          <a:p>
            <a:pPr lvl="1"/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1484784"/>
            <a:ext cx="2900776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11325" y="196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67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Sequence of Lessons / Concepts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Lesson 4</a:t>
            </a:r>
          </a:p>
          <a:p>
            <a:pPr lvl="1"/>
            <a:r>
              <a:rPr lang="en-CA" dirty="0" smtClean="0"/>
              <a:t>Pure substances (all particles are identical) vs. Mixtures (made up of two or more types of particles).</a:t>
            </a:r>
          </a:p>
          <a:p>
            <a:pPr lvl="1" algn="ctr"/>
            <a:endParaRPr lang="en-CA" dirty="0" smtClean="0"/>
          </a:p>
          <a:p>
            <a:pPr algn="ctr"/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924944"/>
            <a:ext cx="2952328" cy="29523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924944"/>
            <a:ext cx="2713537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11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Sequence of Lessons / Concepts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Lesson 5</a:t>
            </a:r>
          </a:p>
          <a:p>
            <a:pPr lvl="1"/>
            <a:r>
              <a:rPr lang="en-CA" dirty="0" smtClean="0"/>
              <a:t>Types of Mixtures</a:t>
            </a:r>
          </a:p>
          <a:p>
            <a:pPr lvl="2"/>
            <a:r>
              <a:rPr lang="en-CA" dirty="0" smtClean="0"/>
              <a:t>Solutions are mixtures in which the two types of particles mix smoothly into one visible part.</a:t>
            </a:r>
          </a:p>
          <a:p>
            <a:pPr lvl="2"/>
            <a:r>
              <a:rPr lang="en-CA" dirty="0" smtClean="0"/>
              <a:t>Mechanical Mixtures (or Heterogeneous Mixtures) are mixtures in which the particles don’t mix well, or mix unevenly.  You can see both types of particles.</a:t>
            </a:r>
          </a:p>
          <a:p>
            <a:pPr marL="274320" lvl="1" indent="0">
              <a:buNone/>
            </a:pPr>
            <a:endParaRPr lang="en-CA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861048"/>
            <a:ext cx="3720891" cy="2451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1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Teaching Strategies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286328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/>
              <a:t>Video Presentation:</a:t>
            </a:r>
          </a:p>
          <a:p>
            <a:pPr>
              <a:buNone/>
            </a:pPr>
            <a:r>
              <a:rPr lang="en-CA" dirty="0" smtClean="0"/>
              <a:t> 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/>
          </a:p>
          <a:p>
            <a:pPr>
              <a:buNone/>
            </a:pPr>
            <a:endParaRPr lang="en-CA" dirty="0"/>
          </a:p>
          <a:p>
            <a:pPr algn="r">
              <a:buNone/>
            </a:pPr>
            <a:r>
              <a:rPr lang="en-CA" dirty="0"/>
              <a:t> www.</a:t>
            </a:r>
            <a:r>
              <a:rPr lang="en-CA" b="1" dirty="0"/>
              <a:t>youtube</a:t>
            </a:r>
            <a:r>
              <a:rPr lang="en-CA" dirty="0"/>
              <a:t>.com/watch?v=s-KvoVzukHo</a:t>
            </a:r>
            <a:endParaRPr lang="en-CA" dirty="0" smtClean="0"/>
          </a:p>
        </p:txBody>
      </p:sp>
      <p:pic>
        <p:nvPicPr>
          <p:cNvPr id="4" name="States of Matter - YouTube.mo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71600" y="2000250"/>
            <a:ext cx="6248400" cy="4093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3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426</TotalTime>
  <Words>801</Words>
  <Application>Microsoft Office PowerPoint</Application>
  <PresentationFormat>On-screen Show (4:3)</PresentationFormat>
  <Paragraphs>128</Paragraphs>
  <Slides>14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Teaching the Concept of  Particle Theory  (Grade 7 Science)</vt:lpstr>
      <vt:lpstr>Concept Overview</vt:lpstr>
      <vt:lpstr>Curriculum Expectations – Grade 7</vt:lpstr>
      <vt:lpstr>Curriculum Expectations – Grade 7 (Cont.)</vt:lpstr>
      <vt:lpstr>Sequence of Lessons / Concepts</vt:lpstr>
      <vt:lpstr>Sequence of Lessons / Concepts (Cont.)</vt:lpstr>
      <vt:lpstr>Sequence of Lessons / Concepts (Cont.)</vt:lpstr>
      <vt:lpstr>Sequence of Lessons / Concepts (Cont.)</vt:lpstr>
      <vt:lpstr>Teaching Strategies</vt:lpstr>
      <vt:lpstr>Teaching Strategies (Cont.)</vt:lpstr>
      <vt:lpstr>Teaching Strategies (Cont.)</vt:lpstr>
      <vt:lpstr>Potential Areas of Difficulty and Solutions</vt:lpstr>
      <vt:lpstr>Practical Applications</vt:lpstr>
      <vt:lpstr>Differentiated Assessment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the Concept of  Particle Theory  (Grade 7 Science)</dc:title>
  <dc:creator>Maria</dc:creator>
  <cp:lastModifiedBy>cdsolorzano</cp:lastModifiedBy>
  <cp:revision>37</cp:revision>
  <cp:lastPrinted>2012-07-12T00:05:42Z</cp:lastPrinted>
  <dcterms:created xsi:type="dcterms:W3CDTF">2012-07-11T18:49:10Z</dcterms:created>
  <dcterms:modified xsi:type="dcterms:W3CDTF">2012-07-27T04:21:12Z</dcterms:modified>
</cp:coreProperties>
</file>