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1" r:id="rId2"/>
  </p:sldMasterIdLst>
  <p:notesMasterIdLst>
    <p:notesMasterId r:id="rId21"/>
  </p:notesMasterIdLst>
  <p:sldIdLst>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ECD55CB4-F871-4E97-B3AE-4DAA1E6856D0}">
  <a:tblStyle styleId="{ECD55CB4-F871-4E97-B3AE-4DAA1E6856D0}" styleName="Table_0">
    <a:wholeTbl>
      <a:tcStyle>
        <a:tcBdr>
          <a:left>
            <a:ln w="9525" cap="flat">
              <a:solidFill>
                <a:srgbClr val="000000"/>
              </a:solidFill>
              <a:prstDash val="solid"/>
              <a:round/>
              <a:headEnd type="none" w="med" len="med"/>
              <a:tailEnd type="none" w="med" len="med"/>
            </a:ln>
          </a:left>
          <a:right>
            <a:ln w="9525" cap="flat">
              <a:solidFill>
                <a:srgbClr val="000000"/>
              </a:solidFill>
              <a:prstDash val="solid"/>
              <a:round/>
              <a:headEnd type="none" w="med" len="med"/>
              <a:tailEnd type="none" w="med" len="med"/>
            </a:ln>
          </a:right>
          <a:top>
            <a:ln w="9525" cap="flat">
              <a:solidFill>
                <a:srgbClr val="000000"/>
              </a:solidFill>
              <a:prstDash val="solid"/>
              <a:round/>
              <a:headEnd type="none" w="med" len="med"/>
              <a:tailEnd type="none" w="med" len="med"/>
            </a:ln>
          </a:top>
          <a:bottom>
            <a:ln w="9525" cap="flat">
              <a:solidFill>
                <a:srgbClr val="000000"/>
              </a:solidFill>
              <a:prstDash val="solid"/>
              <a:round/>
              <a:headEnd type="none" w="med" len="med"/>
              <a:tailEnd type="none" w="med" len="med"/>
            </a:ln>
          </a:bottom>
          <a:insideH>
            <a:ln w="9525" cap="flat">
              <a:solidFill>
                <a:srgbClr val="000000"/>
              </a:solidFill>
              <a:prstDash val="solid"/>
              <a:round/>
              <a:headEnd type="none" w="med" len="med"/>
              <a:tailEnd type="none" w="med" len="med"/>
            </a:ln>
          </a:insideH>
          <a:insideV>
            <a:ln w="9525" cap="flat">
              <a:solidFill>
                <a:srgbClr val="000000"/>
              </a:solidFill>
              <a:prstDash val="solid"/>
              <a:round/>
              <a:headEnd type="none" w="med" len="med"/>
              <a:tailEnd type="none" w="med" len="med"/>
            </a:ln>
          </a:insideV>
        </a:tcBdr>
      </a:tcStyle>
    </a:wholeTbl>
  </a:tblStyle>
  <a:tblStyle styleId="{FFC2865B-A380-41B6-BD2F-62F656B36C2F}" styleName="Table_1"/>
  <a:tblStyle styleId="{840B384B-D5DF-4F0C-A762-127E05F613D1}" styleName="Table_2"/>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10" y="11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1810212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Circuit diagram taken from: http://www.allaboutcircuits.com/vol_1/chpt_5/1.html</a:t>
            </a:r>
          </a:p>
          <a:p>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5" name="Shape 21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4" name="Shape 22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Virtual Circuit Simulator link:</a:t>
            </a:r>
            <a:r>
              <a:rPr lang="en-CA" baseline="0" dirty="0" smtClean="0"/>
              <a:t>  http://www.colorado.edu/physics/phet/simulations/cck/cck.jnlp</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Gismo link: http://www.explorelearning.com/index.cfm?method=cResource.dspDetail&amp;ResourceID=509</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YouTube</a:t>
            </a:r>
            <a:r>
              <a:rPr lang="en-CA" baseline="0" dirty="0" smtClean="0"/>
              <a:t> link: //www.youtube.com/watch?v=pOyapRubRN0&amp;feature=player_embedded</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Circuit diagram taken from: http://www.allaboutcircuits.com/vol_1/chpt_5/1.html</a:t>
            </a:r>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CA" dirty="0" smtClean="0"/>
              <a:t>Circuit diagram taken from: http://www.allaboutcircuits.com/vol_1/chpt_5/1.html</a:t>
            </a:r>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spAutoFit/>
            </a:bodyPr>
            <a:lstStyle/>
            <a:p>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spAutoFit/>
            </a:bodyPr>
            <a:lstStyle/>
            <a:p>
              <a:endParaRPr/>
            </a:p>
          </p:txBody>
        </p:sp>
      </p:grpSp>
      <p:sp>
        <p:nvSpPr>
          <p:cNvPr id="63" name="Shape 63"/>
          <p:cNvSpPr txBox="1">
            <a:spLocks noGrp="1"/>
          </p:cNvSpPr>
          <p:nvPr>
            <p:ph type="ctrTitle"/>
          </p:nvPr>
        </p:nvSpPr>
        <p:spPr>
          <a:xfrm>
            <a:off x="685800" y="2266575"/>
            <a:ext cx="6400799" cy="1333799"/>
          </a:xfrm>
          <a:prstGeom prst="rect">
            <a:avLst/>
          </a:prstGeom>
          <a:noFill/>
          <a:ln>
            <a:noFill/>
          </a:ln>
        </p:spPr>
        <p:txBody>
          <a:bodyPr lIns="91425" tIns="91425" rIns="91425" bIns="91425" anchor="b" anchorCtr="0"/>
          <a:lstStyle>
            <a:lvl1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64" name="Shape 64"/>
          <p:cNvSpPr txBox="1">
            <a:spLocks noGrp="1"/>
          </p:cNvSpPr>
          <p:nvPr>
            <p:ph type="subTitle" idx="1"/>
          </p:nvPr>
        </p:nvSpPr>
        <p:spPr>
          <a:xfrm>
            <a:off x="685800" y="3600451"/>
            <a:ext cx="6400799" cy="900599"/>
          </a:xfrm>
          <a:prstGeom prst="rect">
            <a:avLst/>
          </a:prstGeom>
          <a:noFill/>
          <a:ln>
            <a:noFill/>
          </a:ln>
        </p:spPr>
        <p:txBody>
          <a:bodyPr lIns="91425" tIns="91425" rIns="91425" bIns="91425" anchor="t" anchorCtr="0"/>
          <a:lstStyle>
            <a:lvl1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1pPr>
            <a:lvl2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2pPr>
            <a:lvl3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3pPr>
            <a:lvl4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4pPr>
            <a:lvl5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5pPr>
            <a:lvl6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6pPr>
            <a:lvl7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7pPr>
            <a:lvl8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8pPr>
            <a:lvl9pPr marL="0" indent="152400"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spAutoFit/>
            </a:bodyPr>
            <a:lstStyle/>
            <a:p>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spAutoFit/>
            </a:bodyPr>
            <a:lstStyle/>
            <a:p>
              <a:endParaRPr/>
            </a:p>
          </p:txBody>
        </p:sp>
      </p:grpSp>
      <p:sp>
        <p:nvSpPr>
          <p:cNvPr id="69" name="Shape 69"/>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
        <p:nvSpPr>
          <p:cNvPr id="70" name="Shape 70"/>
          <p:cNvSpPr txBox="1">
            <a:spLocks noGrp="1"/>
          </p:cNvSpPr>
          <p:nvPr>
            <p:ph type="body" idx="1"/>
          </p:nvPr>
        </p:nvSpPr>
        <p:spPr>
          <a:xfrm>
            <a:off x="457200" y="1704688"/>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a:solidFill>
                  <a:schemeClr val="dk2"/>
                </a:solidFill>
              </a:defRPr>
            </a:lvl1pPr>
            <a:lvl2pPr marL="742950" indent="-285750" algn="l" rtl="0">
              <a:spcBef>
                <a:spcPts val="360"/>
              </a:spcBef>
              <a:buClr>
                <a:schemeClr val="dk2"/>
              </a:buClr>
              <a:buSzPct val="100000"/>
              <a:buFont typeface="Courier New"/>
              <a:buChar char="o"/>
              <a:defRPr sz="1800">
                <a:solidFill>
                  <a:schemeClr val="dk2"/>
                </a:solidFill>
              </a:defRPr>
            </a:lvl2pPr>
            <a:lvl3pPr marL="1143000" indent="-228600" algn="l" rtl="0">
              <a:spcBef>
                <a:spcPts val="360"/>
              </a:spcBef>
              <a:buClr>
                <a:schemeClr val="dk2"/>
              </a:buClr>
              <a:buSzPct val="100000"/>
              <a:buFont typeface="Wingdings"/>
              <a:buChar char="§"/>
              <a:defRPr sz="1800">
                <a:solidFill>
                  <a:schemeClr val="dk2"/>
                </a:solidFill>
              </a:defRPr>
            </a:lvl3pPr>
            <a:lvl4pPr marL="1600200" indent="-228600" algn="l" rtl="0">
              <a:spcBef>
                <a:spcPts val="360"/>
              </a:spcBef>
              <a:buClr>
                <a:schemeClr val="dk2"/>
              </a:buClr>
              <a:buSzPct val="166666"/>
              <a:buFont typeface="Arial"/>
              <a:buChar char="•"/>
              <a:defRPr sz="1800">
                <a:solidFill>
                  <a:schemeClr val="dk2"/>
                </a:solidFill>
              </a:defRPr>
            </a:lvl4pPr>
            <a:lvl5pPr marL="2057400" indent="-228600" algn="l" rtl="0">
              <a:spcBef>
                <a:spcPts val="360"/>
              </a:spcBef>
              <a:buClr>
                <a:schemeClr val="dk2"/>
              </a:buClr>
              <a:buSzPct val="100000"/>
              <a:buFont typeface="Courier New"/>
              <a:buChar char="o"/>
              <a:defRPr sz="1800">
                <a:solidFill>
                  <a:schemeClr val="dk2"/>
                </a:solidFill>
              </a:defRPr>
            </a:lvl5pPr>
            <a:lvl6pPr marL="2514600" indent="-228600" algn="l" rtl="0">
              <a:spcBef>
                <a:spcPts val="360"/>
              </a:spcBef>
              <a:buClr>
                <a:schemeClr val="dk2"/>
              </a:buClr>
              <a:buSzPct val="100000"/>
              <a:buFont typeface="Wingdings"/>
              <a:buChar char="§"/>
              <a:defRPr sz="1800">
                <a:solidFill>
                  <a:schemeClr val="dk2"/>
                </a:solidFill>
              </a:defRPr>
            </a:lvl6pPr>
            <a:lvl7pPr marL="2971800" indent="-228600" algn="l" rtl="0">
              <a:spcBef>
                <a:spcPts val="360"/>
              </a:spcBef>
              <a:buClr>
                <a:schemeClr val="dk2"/>
              </a:buClr>
              <a:buSzPct val="166666"/>
              <a:buFont typeface="Arial"/>
              <a:buChar char="•"/>
              <a:defRPr sz="1800">
                <a:solidFill>
                  <a:schemeClr val="dk2"/>
                </a:solidFill>
              </a:defRPr>
            </a:lvl7pPr>
            <a:lvl8pPr marL="3429000" indent="-228600" algn="l" rtl="0">
              <a:spcBef>
                <a:spcPts val="360"/>
              </a:spcBef>
              <a:buClr>
                <a:schemeClr val="dk2"/>
              </a:buClr>
              <a:buSzPct val="100000"/>
              <a:buFont typeface="Courier New"/>
              <a:buChar char="o"/>
              <a:defRPr sz="1800" baseline="0">
                <a:solidFill>
                  <a:schemeClr val="dk2"/>
                </a:solidFill>
              </a:defRPr>
            </a:lvl8pPr>
            <a:lvl9pPr marL="3886200" indent="-228600"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a:noFill/>
          <a:ln>
            <a:noFill/>
          </a:ln>
        </p:spPr>
        <p:txBody>
          <a:bodyPr lIns="91425" tIns="91425" rIns="91425" bIns="91425" anchor="t" anchorCtr="0"/>
          <a:lstStyle>
            <a:lvl1pPr rtl="0">
              <a:buNone/>
              <a:defRPr sz="1800"/>
            </a:lvl1pPr>
            <a:lvl2pPr rtl="0">
              <a:buNone/>
              <a:defRPr sz="1800"/>
            </a:lvl2pPr>
            <a:lvl3pPr rtl="0">
              <a:buNone/>
              <a:defRPr sz="18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73" name="Shape 73"/>
          <p:cNvSpPr txBox="1">
            <a:spLocks noGrp="1"/>
          </p:cNvSpPr>
          <p:nvPr>
            <p:ph type="body" idx="2"/>
          </p:nvPr>
        </p:nvSpPr>
        <p:spPr>
          <a:xfrm>
            <a:off x="4648200" y="1704684"/>
            <a:ext cx="4038599" cy="4840199"/>
          </a:xfrm>
          <a:prstGeom prst="rect">
            <a:avLst/>
          </a:prstGeom>
          <a:noFill/>
          <a:ln>
            <a:noFill/>
          </a:ln>
        </p:spPr>
        <p:txBody>
          <a:bodyPr lIns="91425" tIns="91425" rIns="91425" bIns="91425" anchor="t" anchorCtr="0"/>
          <a:lstStyle>
            <a:lvl1pPr rtl="0">
              <a:buNone/>
              <a:defRPr sz="1800"/>
            </a:lvl1pPr>
            <a:lvl2pPr rtl="0">
              <a:buNone/>
              <a:defRPr sz="1800"/>
            </a:lvl2pPr>
            <a:lvl3pPr rtl="0">
              <a:buNone/>
              <a:defRPr sz="18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spAutoFit/>
            </a:bodyPr>
            <a:lstStyle/>
            <a:p>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spAutoFit/>
            </a:bodyPr>
            <a:lstStyle/>
            <a:p>
              <a:endParaRPr/>
            </a:p>
          </p:txBody>
        </p:sp>
      </p:grpSp>
      <p:sp>
        <p:nvSpPr>
          <p:cNvPr id="77" name="Shape 77"/>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spAutoFit/>
            </a:bodyPr>
            <a:lstStyle/>
            <a:p>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spAutoFit/>
            </a:bodyPr>
            <a:lstStyle/>
            <a:p>
              <a:endParaRPr/>
            </a:p>
          </p:txBody>
        </p:sp>
      </p:grpSp>
      <p:sp>
        <p:nvSpPr>
          <p:cNvPr id="82" name="Shape 82"/>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spAutoFit/>
          </a:bodyPr>
          <a:lstStyle/>
          <a:p>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spAutoFit/>
          </a:bodyPr>
          <a:lstStyle/>
          <a:p>
            <a:endParaRPr/>
          </a:p>
        </p:txBody>
      </p:sp>
      <p:sp>
        <p:nvSpPr>
          <p:cNvPr id="86" name="Shape 86"/>
          <p:cNvSpPr txBox="1">
            <a:spLocks noGrp="1"/>
          </p:cNvSpPr>
          <p:nvPr>
            <p:ph type="body" idx="1"/>
          </p:nvPr>
        </p:nvSpPr>
        <p:spPr>
          <a:xfrm>
            <a:off x="3866812" y="6165014"/>
            <a:ext cx="5097900" cy="695100"/>
          </a:xfrm>
          <a:prstGeom prst="rect">
            <a:avLst/>
          </a:prstGeom>
          <a:noFill/>
          <a:ln>
            <a:noFill/>
          </a:ln>
        </p:spPr>
        <p:txBody>
          <a:bodyPr lIns="91425" tIns="91425" rIns="91425" bIns="91425" anchor="t" anchorCtr="0"/>
          <a:lstStyle>
            <a:lvl1pPr marL="0" indent="88900" rtl="0">
              <a:buClr>
                <a:schemeClr val="lt1"/>
              </a:buClr>
              <a:buSzPct val="100000"/>
              <a:buNone/>
              <a:defRPr sz="1400">
                <a:solidFill>
                  <a:schemeClr val="lt1"/>
                </a:solidFill>
              </a:defRPr>
            </a:lvl1pPr>
            <a:lvl2pPr marL="0" indent="88900" rtl="0">
              <a:buClr>
                <a:schemeClr val="lt1"/>
              </a:buClr>
              <a:buSzPct val="100000"/>
              <a:buNone/>
              <a:defRPr sz="1400">
                <a:solidFill>
                  <a:schemeClr val="lt1"/>
                </a:solidFill>
              </a:defRPr>
            </a:lvl2pPr>
            <a:lvl3pPr marL="0" indent="88900" rtl="0">
              <a:buClr>
                <a:schemeClr val="lt1"/>
              </a:buClr>
              <a:buSzPct val="100000"/>
              <a:buNone/>
              <a:defRPr sz="1400">
                <a:solidFill>
                  <a:schemeClr val="lt1"/>
                </a:solidFill>
              </a:defRPr>
            </a:lvl3pPr>
            <a:lvl4pPr marL="0" indent="88900" rtl="0">
              <a:buClr>
                <a:schemeClr val="lt1"/>
              </a:buClr>
              <a:buSzPct val="100000"/>
              <a:buNone/>
              <a:defRPr sz="1400">
                <a:solidFill>
                  <a:schemeClr val="lt1"/>
                </a:solidFill>
              </a:defRPr>
            </a:lvl4pPr>
            <a:lvl5pPr marL="0" indent="88900" rtl="0">
              <a:buClr>
                <a:schemeClr val="lt1"/>
              </a:buClr>
              <a:buSzPct val="100000"/>
              <a:buNone/>
              <a:defRPr sz="1400">
                <a:solidFill>
                  <a:schemeClr val="lt1"/>
                </a:solidFill>
              </a:defRPr>
            </a:lvl5pPr>
            <a:lvl6pPr marL="0" indent="88900" rtl="0">
              <a:buClr>
                <a:schemeClr val="lt1"/>
              </a:buClr>
              <a:buSzPct val="100000"/>
              <a:buNone/>
              <a:defRPr sz="1400">
                <a:solidFill>
                  <a:schemeClr val="lt1"/>
                </a:solidFill>
              </a:defRPr>
            </a:lvl6pPr>
            <a:lvl7pPr marL="0" indent="88900" rtl="0">
              <a:buClr>
                <a:schemeClr val="lt1"/>
              </a:buClr>
              <a:buSzPct val="100000"/>
              <a:buNone/>
              <a:defRPr sz="1400">
                <a:solidFill>
                  <a:schemeClr val="lt1"/>
                </a:solidFill>
              </a:defRPr>
            </a:lvl7pPr>
            <a:lvl8pPr marL="0" indent="88900" rtl="0">
              <a:buClr>
                <a:schemeClr val="lt1"/>
              </a:buClr>
              <a:buSzPct val="100000"/>
              <a:buNone/>
              <a:defRPr sz="1400">
                <a:solidFill>
                  <a:schemeClr val="lt1"/>
                </a:solidFill>
              </a:defRPr>
            </a:lvl8pPr>
            <a:lvl9pPr marL="0" indent="88900" rtl="0">
              <a:buClr>
                <a:schemeClr val="lt1"/>
              </a:buClr>
              <a:buSzPct val="100000"/>
              <a:buNone/>
              <a:defRPr sz="14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3" name="Shape 93"/>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96" name="Shape 9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99" name="Shape 99"/>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00" name="Shape 100"/>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marL="0" indent="279400"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32" name="Shape 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1pPr>
            <a:lvl2pPr marL="742950" indent="-28575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2pPr>
            <a:lvl3pPr marL="11430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90" name="Shape 90"/>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www.colorado.edu/physics/phet/simulations/cck/cck.jnlp" TargetMode="Externa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http://www.explorelearning.com/index.cfm?method=cResource.dspDetail&amp;ResourceID=509"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allaboutcircuits.com/vol_1/chpt_5/1.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www.explorelearning.com/" TargetMode="External"/><Relationship Id="rId4" Type="http://schemas.openxmlformats.org/officeDocument/2006/relationships/hyperlink" Target="http://physics.bu.edu/py106/notes/Circuit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www.youtube.com/v/pOyapRubRN0?version=3&amp;hl=en_US" TargetMode="External"/><Relationship Id="rId5" Type="http://schemas.openxmlformats.org/officeDocument/2006/relationships/image" Target="../media/image7.png"/><Relationship Id="rId4" Type="http://schemas.openxmlformats.org/officeDocument/2006/relationships/hyperlink" Target="https://www.youtube.com/watch?v=pOyapRubRN0&amp;feature=player_embedded"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ctrTitle"/>
          </p:nvPr>
        </p:nvSpPr>
        <p:spPr>
          <a:xfrm>
            <a:off x="685800" y="2556885"/>
            <a:ext cx="6400799" cy="800189"/>
          </a:xfrm>
          <a:prstGeom prst="rect">
            <a:avLst/>
          </a:prstGeom>
        </p:spPr>
        <p:txBody>
          <a:bodyPr lIns="91425" tIns="91425" rIns="91425" bIns="91425" anchor="b" anchorCtr="0">
            <a:spAutoFit/>
          </a:bodyPr>
          <a:lstStyle/>
          <a:p>
            <a:pPr>
              <a:buNone/>
            </a:pPr>
            <a:r>
              <a:rPr lang="en" sz="4000" dirty="0"/>
              <a:t>Series </a:t>
            </a:r>
            <a:r>
              <a:rPr lang="en" sz="4000" dirty="0" smtClean="0"/>
              <a:t>vs. </a:t>
            </a:r>
            <a:r>
              <a:rPr lang="en" sz="4000" dirty="0"/>
              <a:t>Parallel Circuits</a:t>
            </a:r>
          </a:p>
        </p:txBody>
      </p:sp>
      <p:sp>
        <p:nvSpPr>
          <p:cNvPr id="108" name="Shape 108"/>
          <p:cNvSpPr txBox="1">
            <a:spLocks noGrp="1"/>
          </p:cNvSpPr>
          <p:nvPr>
            <p:ph type="subTitle" idx="1"/>
          </p:nvPr>
        </p:nvSpPr>
        <p:spPr>
          <a:xfrm>
            <a:off x="685800" y="3855801"/>
            <a:ext cx="6400799" cy="1131600"/>
          </a:xfrm>
          <a:prstGeom prst="rect">
            <a:avLst/>
          </a:prstGeom>
        </p:spPr>
        <p:txBody>
          <a:bodyPr lIns="91425" tIns="91425" rIns="91425" bIns="91425" anchor="t" anchorCtr="0">
            <a:spAutoFit/>
          </a:bodyPr>
          <a:lstStyle/>
          <a:p>
            <a:pPr marL="0" marR="0" lvl="0" indent="0" algn="l" rtl="0">
              <a:lnSpc>
                <a:spcPct val="115000"/>
              </a:lnSpc>
              <a:spcBef>
                <a:spcPts val="0"/>
              </a:spcBef>
              <a:spcAft>
                <a:spcPts val="0"/>
              </a:spcAft>
              <a:buNone/>
            </a:pPr>
            <a:r>
              <a:rPr lang="en"/>
              <a:t>Concept Presentation by:</a:t>
            </a:r>
          </a:p>
          <a:p>
            <a:pPr lvl="0" rtl="0">
              <a:buNone/>
            </a:pPr>
            <a:r>
              <a:rPr lang="en"/>
              <a:t>Diana Restua</a:t>
            </a:r>
          </a:p>
          <a:p>
            <a:pPr>
              <a:buNone/>
            </a:pPr>
            <a:r>
              <a:rPr lang="en"/>
              <a:t>Haxhi Dvorani</a:t>
            </a:r>
          </a:p>
        </p:txBody>
      </p:sp>
      <p:sp>
        <p:nvSpPr>
          <p:cNvPr id="109" name="Shape 109"/>
          <p:cNvSpPr/>
          <p:nvPr/>
        </p:nvSpPr>
        <p:spPr>
          <a:xfrm>
            <a:off x="5845763" y="3535565"/>
            <a:ext cx="2925950" cy="2928434"/>
          </a:xfrm>
          <a:prstGeom prst="rect">
            <a:avLst/>
          </a:prstGeom>
          <a:blipFill>
            <a:blip r:embed="rId3"/>
            <a:stretch>
              <a:fillRect/>
            </a:stretch>
          </a:blipFill>
          <a:ln>
            <a:noFill/>
          </a:ln>
        </p:spPr>
      </p:sp>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03226"/>
            <a:ext cx="7315499" cy="1351799"/>
          </a:xfrm>
          <a:prstGeom prst="rect">
            <a:avLst/>
          </a:prstGeom>
        </p:spPr>
        <p:txBody>
          <a:bodyPr lIns="91425" tIns="91425" rIns="91425" bIns="91425" anchor="b" anchorCtr="0">
            <a:spAutoFit/>
          </a:bodyPr>
          <a:lstStyle/>
          <a:p>
            <a:pPr lvl="0" rtl="0">
              <a:buNone/>
            </a:pPr>
            <a:r>
              <a:rPr lang="en"/>
              <a:t>Series vs Parallel </a:t>
            </a:r>
          </a:p>
          <a:p>
            <a:pPr>
              <a:buNone/>
            </a:pPr>
            <a:r>
              <a:rPr lang="en"/>
              <a:t>Table Summary </a:t>
            </a:r>
          </a:p>
        </p:txBody>
      </p:sp>
      <p:sp>
        <p:nvSpPr>
          <p:cNvPr id="189" name="Shape 189"/>
          <p:cNvSpPr txBox="1">
            <a:spLocks noGrp="1"/>
          </p:cNvSpPr>
          <p:nvPr>
            <p:ph type="body" idx="1"/>
          </p:nvPr>
        </p:nvSpPr>
        <p:spPr>
          <a:xfrm>
            <a:off x="371675" y="1704688"/>
            <a:ext cx="8229600" cy="4840199"/>
          </a:xfrm>
          <a:prstGeom prst="rect">
            <a:avLst/>
          </a:prstGeom>
        </p:spPr>
        <p:txBody>
          <a:bodyPr lIns="91425" tIns="91425" rIns="91425" bIns="91425" anchor="t" anchorCtr="0">
            <a:spAutoFit/>
          </a:bodyPr>
          <a:lstStyle/>
          <a:p>
            <a:pPr lvl="0" rtl="0">
              <a:buNone/>
            </a:pPr>
            <a:r>
              <a:rPr lang="en" sz="2400" b="1"/>
              <a:t>Potential Difference, Current and Resistance in Series and Parallel</a:t>
            </a:r>
          </a:p>
          <a:p>
            <a:endParaRPr lang="en" sz="2400" b="1"/>
          </a:p>
          <a:p>
            <a:endParaRPr lang="en" sz="2400" b="1"/>
          </a:p>
          <a:p>
            <a:endParaRPr lang="en" sz="2400" b="1"/>
          </a:p>
          <a:p>
            <a:endParaRPr lang="en" sz="2400" b="1"/>
          </a:p>
          <a:p>
            <a:endParaRPr lang="en" sz="2400" b="1"/>
          </a:p>
          <a:p>
            <a:endParaRPr lang="en" sz="2400" b="1"/>
          </a:p>
          <a:p>
            <a:endParaRPr lang="en" sz="2400" b="1"/>
          </a:p>
          <a:p>
            <a:endParaRPr lang="en" sz="2400" b="1"/>
          </a:p>
        </p:txBody>
      </p:sp>
      <p:graphicFrame>
        <p:nvGraphicFramePr>
          <p:cNvPr id="190" name="Shape 190"/>
          <p:cNvGraphicFramePr/>
          <p:nvPr>
            <p:extLst>
              <p:ext uri="{D42A27DB-BD31-4B8C-83A1-F6EECF244321}">
                <p14:modId xmlns:p14="http://schemas.microsoft.com/office/powerpoint/2010/main" val="3672833376"/>
              </p:ext>
            </p:extLst>
          </p:nvPr>
        </p:nvGraphicFramePr>
        <p:xfrm>
          <a:off x="554875" y="2672575"/>
          <a:ext cx="7863200" cy="3786250"/>
        </p:xfrm>
        <a:graphic>
          <a:graphicData uri="http://schemas.openxmlformats.org/drawingml/2006/table">
            <a:tbl>
              <a:tblPr>
                <a:noFill/>
                <a:tableStyleId>{FFC2865B-A380-41B6-BD2F-62F656B36C2F}</a:tableStyleId>
              </a:tblPr>
              <a:tblGrid>
                <a:gridCol w="1424837"/>
                <a:gridCol w="2160240"/>
                <a:gridCol w="2088232"/>
                <a:gridCol w="2189891"/>
              </a:tblGrid>
              <a:tr h="654500">
                <a:tc>
                  <a:txBody>
                    <a:bodyPr/>
                    <a:lstStyle/>
                    <a:p>
                      <a:pPr lvl="0" algn="ctr" rtl="0">
                        <a:buNone/>
                      </a:pPr>
                      <a:r>
                        <a:rPr lang="en" b="1">
                          <a:solidFill>
                            <a:schemeClr val="dk2"/>
                          </a:solidFill>
                        </a:rPr>
                        <a:t>Circuit</a:t>
                      </a:r>
                    </a:p>
                    <a:p>
                      <a:endParaRPr lang="en" b="1">
                        <a:solidFill>
                          <a:schemeClr val="dk2"/>
                        </a:solidFill>
                      </a:endParaRP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algn="ctr" rtl="0">
                        <a:buNone/>
                      </a:pPr>
                      <a:r>
                        <a:rPr lang="en" b="1">
                          <a:solidFill>
                            <a:schemeClr val="dk2"/>
                          </a:solidFill>
                        </a:rPr>
                        <a:t>Potential Difference</a:t>
                      </a:r>
                    </a:p>
                    <a:p>
                      <a:endParaRPr lang="en" b="1">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algn="ctr" rtl="0">
                        <a:buNone/>
                      </a:pPr>
                      <a:r>
                        <a:rPr lang="en" b="1">
                          <a:solidFill>
                            <a:schemeClr val="dk2"/>
                          </a:solidFill>
                        </a:rPr>
                        <a:t>Current</a:t>
                      </a:r>
                    </a:p>
                    <a:p>
                      <a:endParaRPr lang="en" b="1">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algn="ctr" rtl="0">
                        <a:buNone/>
                      </a:pPr>
                      <a:r>
                        <a:rPr lang="en" b="1">
                          <a:solidFill>
                            <a:schemeClr val="dk2"/>
                          </a:solidFill>
                        </a:rPr>
                        <a:t>Resistance</a:t>
                      </a:r>
                    </a:p>
                    <a:p>
                      <a:endParaRPr lang="en" b="1">
                        <a:solidFill>
                          <a:schemeClr val="dk2"/>
                        </a:solidFill>
                      </a:endParaRP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r h="1565875">
                <a:tc>
                  <a:txBody>
                    <a:bodyPr/>
                    <a:lstStyle/>
                    <a:p>
                      <a:pPr lvl="0" rtl="0">
                        <a:buNone/>
                      </a:pPr>
                      <a:r>
                        <a:rPr lang="en" sz="1200" b="1" dirty="0">
                          <a:solidFill>
                            <a:schemeClr val="dk2"/>
                          </a:solidFill>
                        </a:rPr>
                        <a:t>
</a:t>
                      </a:r>
                    </a:p>
                    <a:p>
                      <a:endParaRPr lang="en" sz="1200" b="1" dirty="0">
                        <a:solidFill>
                          <a:schemeClr val="dk2"/>
                        </a:solidFill>
                      </a:endParaRPr>
                    </a:p>
                    <a:p>
                      <a:pPr lvl="0" algn="ctr" rtl="0">
                        <a:buNone/>
                      </a:pPr>
                      <a:r>
                        <a:rPr lang="en" sz="1200" b="1" dirty="0" smtClean="0">
                          <a:solidFill>
                            <a:schemeClr val="dk2"/>
                          </a:solidFill>
                        </a:rPr>
                        <a:t>Series</a:t>
                      </a:r>
                      <a:endParaRPr lang="en" sz="1200" b="1" dirty="0">
                        <a:solidFill>
                          <a:schemeClr val="dk2"/>
                        </a:solidFill>
                      </a:endParaRP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Each resistor uses a portion of the total potential difference supplied by the </a:t>
                      </a:r>
                      <a:r>
                        <a:rPr lang="en" dirty="0" smtClean="0">
                          <a:solidFill>
                            <a:schemeClr val="dk2"/>
                          </a:solidFill>
                        </a:rPr>
                        <a:t>battery</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The current is the same throughout a series </a:t>
                      </a:r>
                      <a:r>
                        <a:rPr lang="en" dirty="0" smtClean="0">
                          <a:solidFill>
                            <a:schemeClr val="dk2"/>
                          </a:solidFill>
                        </a:rPr>
                        <a:t>circuit</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The current decreases when more resistors are added</a:t>
                      </a:r>
                      <a:r>
                        <a:rPr lang="en" dirty="0" smtClean="0">
                          <a:solidFill>
                            <a:schemeClr val="dk2"/>
                          </a:solidFill>
                        </a:rPr>
                        <a:t>.</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r h="1565875">
                <a:tc>
                  <a:txBody>
                    <a:bodyPr/>
                    <a:lstStyle/>
                    <a:p>
                      <a:pPr lvl="0" rtl="0">
                        <a:buNone/>
                      </a:pPr>
                      <a:r>
                        <a:rPr lang="en" sz="1200" b="1" dirty="0">
                          <a:solidFill>
                            <a:schemeClr val="dk2"/>
                          </a:solidFill>
                        </a:rPr>
                        <a:t>
</a:t>
                      </a:r>
                    </a:p>
                    <a:p>
                      <a:pPr lvl="0" algn="ctr" rtl="0">
                        <a:buNone/>
                      </a:pPr>
                      <a:endParaRPr lang="en" sz="1200" b="1" dirty="0" smtClean="0">
                        <a:solidFill>
                          <a:schemeClr val="dk2"/>
                        </a:solidFill>
                      </a:endParaRPr>
                    </a:p>
                    <a:p>
                      <a:pPr lvl="0" algn="ctr" rtl="0">
                        <a:buNone/>
                      </a:pPr>
                      <a:r>
                        <a:rPr lang="en" sz="1200" b="1" dirty="0" smtClean="0">
                          <a:solidFill>
                            <a:schemeClr val="dk2"/>
                          </a:solidFill>
                        </a:rPr>
                        <a:t>Parallel</a:t>
                      </a:r>
                      <a:endParaRPr lang="en" sz="1200" b="1" dirty="0">
                        <a:solidFill>
                          <a:schemeClr val="dk2"/>
                        </a:solidFill>
                      </a:endParaRP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Each resistor uses all the potential differences supplied by the </a:t>
                      </a:r>
                      <a:r>
                        <a:rPr lang="en" dirty="0" smtClean="0">
                          <a:solidFill>
                            <a:schemeClr val="dk2"/>
                          </a:solidFill>
                        </a:rPr>
                        <a:t>battery</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The current divides into different paths. A pathway with less resistance will have a greater </a:t>
                      </a:r>
                      <a:r>
                        <a:rPr lang="en" dirty="0" smtClean="0">
                          <a:solidFill>
                            <a:schemeClr val="dk2"/>
                          </a:solidFill>
                        </a:rPr>
                        <a:t>current</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Adding resistors in parallel decreases the total resistance of the circuit</a:t>
                      </a:r>
                      <a:r>
                        <a:rPr lang="en" dirty="0" smtClean="0">
                          <a:solidFill>
                            <a:schemeClr val="dk2"/>
                          </a:solidFill>
                        </a:rPr>
                        <a:t>.</a:t>
                      </a:r>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marL="0" marR="0" lvl="0" indent="0" algn="l" rtl="0">
              <a:lnSpc>
                <a:spcPct val="115000"/>
              </a:lnSpc>
              <a:spcBef>
                <a:spcPts val="0"/>
              </a:spcBef>
              <a:spcAft>
                <a:spcPts val="0"/>
              </a:spcAft>
              <a:buNone/>
            </a:pPr>
            <a:r>
              <a:rPr lang="en"/>
              <a:t>Series vs Parallel Table</a:t>
            </a:r>
          </a:p>
          <a:p>
            <a:pPr>
              <a:buNone/>
            </a:pPr>
            <a:r>
              <a:rPr lang="en"/>
              <a:t>Summary (cont...)</a:t>
            </a:r>
          </a:p>
        </p:txBody>
      </p:sp>
      <p:sp>
        <p:nvSpPr>
          <p:cNvPr id="196" name="Shape 196"/>
          <p:cNvSpPr txBox="1">
            <a:spLocks noGrp="1"/>
          </p:cNvSpPr>
          <p:nvPr>
            <p:ph type="body" idx="1"/>
          </p:nvPr>
        </p:nvSpPr>
        <p:spPr>
          <a:xfrm>
            <a:off x="457200" y="1665788"/>
            <a:ext cx="8229600" cy="4840199"/>
          </a:xfrm>
          <a:prstGeom prst="rect">
            <a:avLst/>
          </a:prstGeom>
        </p:spPr>
        <p:txBody>
          <a:bodyPr lIns="91425" tIns="91425" rIns="91425" bIns="91425" anchor="t" anchorCtr="0">
            <a:spAutoFit/>
          </a:bodyPr>
          <a:lstStyle/>
          <a:p>
            <a:pPr lvl="0" rtl="0">
              <a:buClr>
                <a:srgbClr val="000000"/>
              </a:buClr>
              <a:buSzPct val="45833"/>
              <a:buFont typeface="Arial"/>
              <a:buNone/>
            </a:pPr>
            <a:r>
              <a:rPr lang="en" sz="2400" b="1"/>
              <a:t>
Resistance, Current, and Voltage in Circuits</a:t>
            </a:r>
          </a:p>
          <a:p>
            <a:endParaRPr lang="en" sz="2400" b="1"/>
          </a:p>
          <a:p>
            <a:endParaRPr lang="en" sz="2400" b="1"/>
          </a:p>
          <a:p>
            <a:endParaRPr lang="en" sz="2400" b="1"/>
          </a:p>
        </p:txBody>
      </p:sp>
      <p:graphicFrame>
        <p:nvGraphicFramePr>
          <p:cNvPr id="197" name="Shape 197"/>
          <p:cNvGraphicFramePr/>
          <p:nvPr>
            <p:extLst>
              <p:ext uri="{D42A27DB-BD31-4B8C-83A1-F6EECF244321}">
                <p14:modId xmlns:p14="http://schemas.microsoft.com/office/powerpoint/2010/main" val="4140649334"/>
              </p:ext>
            </p:extLst>
          </p:nvPr>
        </p:nvGraphicFramePr>
        <p:xfrm>
          <a:off x="566587" y="2712750"/>
          <a:ext cx="8069475" cy="3557532"/>
        </p:xfrm>
        <a:graphic>
          <a:graphicData uri="http://schemas.openxmlformats.org/drawingml/2006/table">
            <a:tbl>
              <a:tblPr>
                <a:noFill/>
                <a:tableStyleId>{840B384B-D5DF-4F0C-A762-127E05F613D1}</a:tableStyleId>
              </a:tblPr>
              <a:tblGrid>
                <a:gridCol w="2565253"/>
                <a:gridCol w="2814397"/>
                <a:gridCol w="2689825"/>
              </a:tblGrid>
              <a:tr h="682375">
                <a:tc>
                  <a:txBody>
                    <a:bodyPr/>
                    <a:lstStyle/>
                    <a:p>
                      <a:pPr lvl="0" algn="ctr" rtl="0">
                        <a:buNone/>
                      </a:pPr>
                      <a:r>
                        <a:rPr lang="en" b="1" dirty="0">
                          <a:solidFill>
                            <a:schemeClr val="dk2"/>
                          </a:solidFill>
                        </a:rPr>
                        <a:t>Quantity</a:t>
                      </a:r>
                    </a:p>
                    <a:p>
                      <a:endParaRPr lang="en" b="1" dirty="0">
                        <a:solidFill>
                          <a:schemeClr val="dk2"/>
                        </a:solidFill>
                      </a:endParaRP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algn="ctr" rtl="0">
                        <a:buNone/>
                      </a:pPr>
                      <a:r>
                        <a:rPr lang="en" b="1">
                          <a:solidFill>
                            <a:schemeClr val="dk2"/>
                          </a:solidFill>
                        </a:rPr>
                        <a:t>Series circuits</a:t>
                      </a:r>
                    </a:p>
                    <a:p>
                      <a:endParaRPr lang="en" b="1">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algn="ctr" rtl="0">
                        <a:buNone/>
                      </a:pPr>
                      <a:r>
                        <a:rPr lang="en" b="1">
                          <a:solidFill>
                            <a:schemeClr val="dk2"/>
                          </a:solidFill>
                        </a:rPr>
                        <a:t>Parallel circuits</a:t>
                      </a:r>
                    </a:p>
                    <a:p>
                      <a:endParaRPr lang="en" b="1">
                        <a:solidFill>
                          <a:schemeClr val="dk2"/>
                        </a:solidFill>
                      </a:endParaRP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635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r h="682375">
                <a:tc>
                  <a:txBody>
                    <a:bodyPr/>
                    <a:lstStyle/>
                    <a:p>
                      <a:pPr lvl="0" rtl="0">
                        <a:buNone/>
                      </a:pPr>
                      <a:endParaRPr lang="en" dirty="0" smtClean="0">
                        <a:solidFill>
                          <a:schemeClr val="dk2"/>
                        </a:solidFill>
                      </a:endParaRPr>
                    </a:p>
                    <a:p>
                      <a:pPr lvl="0" rtl="0">
                        <a:buNone/>
                      </a:pPr>
                      <a:r>
                        <a:rPr lang="en" dirty="0" smtClean="0">
                          <a:solidFill>
                            <a:schemeClr val="dk2"/>
                          </a:solidFill>
                        </a:rPr>
                        <a:t>Total </a:t>
                      </a:r>
                      <a:r>
                        <a:rPr lang="en" dirty="0">
                          <a:solidFill>
                            <a:schemeClr val="dk2"/>
                          </a:solidFill>
                        </a:rPr>
                        <a:t>resistance of circuits </a:t>
                      </a:r>
                      <a:r>
                        <a:rPr lang="en" dirty="0" smtClean="0">
                          <a:solidFill>
                            <a:schemeClr val="dk2"/>
                          </a:solidFill>
                        </a:rPr>
                        <a:t>(R</a:t>
                      </a:r>
                      <a:r>
                        <a:rPr lang="en" baseline="-25000" dirty="0" smtClean="0">
                          <a:solidFill>
                            <a:schemeClr val="dk2"/>
                          </a:solidFill>
                        </a:rPr>
                        <a:t>T</a:t>
                      </a:r>
                      <a:r>
                        <a:rPr lang="en" dirty="0">
                          <a:solidFill>
                            <a:schemeClr val="dk2"/>
                          </a:solidFill>
                        </a:rPr>
                        <a:t>)</a:t>
                      </a: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The total resistance equals the sum of individual resistances</a:t>
                      </a:r>
                    </a:p>
                    <a:p>
                      <a:pPr lvl="0" rtl="0">
                        <a:buNone/>
                      </a:pPr>
                      <a:r>
                        <a:rPr lang="en" dirty="0">
                          <a:solidFill>
                            <a:schemeClr val="dk2"/>
                          </a:solidFill>
                        </a:rPr>
                        <a:t>R</a:t>
                      </a:r>
                      <a:r>
                        <a:rPr lang="en" baseline="-25000" dirty="0">
                          <a:solidFill>
                            <a:schemeClr val="dk2"/>
                          </a:solidFill>
                        </a:rPr>
                        <a:t>T</a:t>
                      </a:r>
                      <a:r>
                        <a:rPr lang="en" dirty="0">
                          <a:solidFill>
                            <a:schemeClr val="dk2"/>
                          </a:solidFill>
                        </a:rPr>
                        <a:t> = R</a:t>
                      </a:r>
                      <a:r>
                        <a:rPr lang="en" baseline="-25000" dirty="0">
                          <a:solidFill>
                            <a:schemeClr val="dk2"/>
                          </a:solidFill>
                        </a:rPr>
                        <a:t>1</a:t>
                      </a:r>
                      <a:r>
                        <a:rPr lang="en" dirty="0">
                          <a:solidFill>
                            <a:schemeClr val="dk2"/>
                          </a:solidFill>
                        </a:rPr>
                        <a:t> + R</a:t>
                      </a:r>
                      <a:r>
                        <a:rPr lang="en" baseline="-25000" dirty="0">
                          <a:solidFill>
                            <a:schemeClr val="dk2"/>
                          </a:solidFill>
                        </a:rPr>
                        <a:t>2</a:t>
                      </a:r>
                      <a:r>
                        <a:rPr lang="en" dirty="0">
                          <a:solidFill>
                            <a:schemeClr val="dk2"/>
                          </a:solidFill>
                        </a:rPr>
                        <a:t> +...R</a:t>
                      </a:r>
                      <a:r>
                        <a:rPr lang="en" baseline="-25000" dirty="0">
                          <a:solidFill>
                            <a:schemeClr val="dk2"/>
                          </a:solidFill>
                        </a:rPr>
                        <a:t>n</a:t>
                      </a: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smtClean="0">
                          <a:solidFill>
                            <a:schemeClr val="dk2"/>
                          </a:solidFill>
                        </a:rPr>
                        <a:t>The</a:t>
                      </a:r>
                      <a:r>
                        <a:rPr lang="en" baseline="0" dirty="0" smtClean="0">
                          <a:solidFill>
                            <a:schemeClr val="dk2"/>
                          </a:solidFill>
                        </a:rPr>
                        <a:t> total resistance is expressed by the formula:</a:t>
                      </a:r>
                      <a:endParaRPr lang="en" dirty="0">
                        <a:solidFill>
                          <a:schemeClr val="dk2"/>
                        </a:solidFill>
                      </a:endParaRPr>
                    </a:p>
                    <a:p>
                      <a:pPr lvl="0" rtl="0">
                        <a:buNone/>
                      </a:pPr>
                      <a:r>
                        <a:rPr lang="en" dirty="0">
                          <a:solidFill>
                            <a:schemeClr val="dk2"/>
                          </a:solidFill>
                        </a:rPr>
                        <a:t>1/R</a:t>
                      </a:r>
                      <a:r>
                        <a:rPr lang="en" baseline="-25000" dirty="0">
                          <a:solidFill>
                            <a:schemeClr val="dk2"/>
                          </a:solidFill>
                        </a:rPr>
                        <a:t>T</a:t>
                      </a:r>
                      <a:r>
                        <a:rPr lang="en" dirty="0">
                          <a:solidFill>
                            <a:schemeClr val="dk2"/>
                          </a:solidFill>
                        </a:rPr>
                        <a:t> = 1/R</a:t>
                      </a:r>
                      <a:r>
                        <a:rPr lang="en" baseline="-25000" dirty="0">
                          <a:solidFill>
                            <a:schemeClr val="dk2"/>
                          </a:solidFill>
                        </a:rPr>
                        <a:t>1</a:t>
                      </a:r>
                      <a:r>
                        <a:rPr lang="en" dirty="0">
                          <a:solidFill>
                            <a:schemeClr val="dk2"/>
                          </a:solidFill>
                        </a:rPr>
                        <a:t> + 1/ R</a:t>
                      </a:r>
                      <a:r>
                        <a:rPr lang="en" baseline="-25000" dirty="0">
                          <a:solidFill>
                            <a:schemeClr val="dk2"/>
                          </a:solidFill>
                        </a:rPr>
                        <a:t>2</a:t>
                      </a:r>
                      <a:r>
                        <a:rPr lang="en" dirty="0">
                          <a:solidFill>
                            <a:schemeClr val="dk2"/>
                          </a:solidFill>
                        </a:rPr>
                        <a:t> +...+1/R</a:t>
                      </a:r>
                      <a:r>
                        <a:rPr lang="en" baseline="-25000" dirty="0">
                          <a:solidFill>
                            <a:schemeClr val="dk2"/>
                          </a:solidFill>
                        </a:rPr>
                        <a:t>n</a:t>
                      </a: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r h="919925">
                <a:tc>
                  <a:txBody>
                    <a:bodyPr/>
                    <a:lstStyle/>
                    <a:p>
                      <a:pPr lvl="0" rtl="0">
                        <a:buNone/>
                      </a:pPr>
                      <a:r>
                        <a:rPr lang="en" dirty="0">
                          <a:solidFill>
                            <a:schemeClr val="dk2"/>
                          </a:solidFill>
                        </a:rPr>
                        <a:t>
Current through loads (I)</a:t>
                      </a:r>
                    </a:p>
                    <a:p>
                      <a:endParaRPr lang="en" dirty="0">
                        <a:solidFill>
                          <a:schemeClr val="dk2"/>
                        </a:solidFill>
                      </a:endParaRP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Current flow </a:t>
                      </a:r>
                      <a:r>
                        <a:rPr lang="en" dirty="0" smtClean="0">
                          <a:solidFill>
                            <a:schemeClr val="dk2"/>
                          </a:solidFill>
                        </a:rPr>
                        <a:t>decreases </a:t>
                      </a:r>
                      <a:r>
                        <a:rPr lang="en" dirty="0">
                          <a:solidFill>
                            <a:schemeClr val="dk2"/>
                          </a:solidFill>
                        </a:rPr>
                        <a:t>as more resistors (load) are added</a:t>
                      </a:r>
                    </a:p>
                    <a:p>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c>
                  <a:txBody>
                    <a:bodyPr/>
                    <a:lstStyle/>
                    <a:p>
                      <a:pPr lvl="0" rtl="0">
                        <a:buNone/>
                      </a:pPr>
                      <a:r>
                        <a:rPr lang="en" dirty="0">
                          <a:solidFill>
                            <a:schemeClr val="dk2"/>
                          </a:solidFill>
                        </a:rPr>
                        <a:t>Current flow </a:t>
                      </a:r>
                      <a:r>
                        <a:rPr lang="en" dirty="0" smtClean="0">
                          <a:solidFill>
                            <a:schemeClr val="dk2"/>
                          </a:solidFill>
                        </a:rPr>
                        <a:t>splits </a:t>
                      </a:r>
                      <a:r>
                        <a:rPr lang="en" dirty="0">
                          <a:solidFill>
                            <a:schemeClr val="dk2"/>
                          </a:solidFill>
                        </a:rPr>
                        <a:t>among resistors </a:t>
                      </a:r>
                      <a:r>
                        <a:rPr lang="en" dirty="0" smtClean="0">
                          <a:solidFill>
                            <a:schemeClr val="dk2"/>
                          </a:solidFill>
                        </a:rPr>
                        <a:t>of all branches </a:t>
                      </a:r>
                      <a:r>
                        <a:rPr lang="en" dirty="0">
                          <a:solidFill>
                            <a:schemeClr val="dk2"/>
                          </a:solidFill>
                        </a:rPr>
                        <a:t>in parallel</a:t>
                      </a: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12700" cap="flat">
                      <a:solidFill>
                        <a:srgbClr val="000000"/>
                      </a:solidFill>
                      <a:prstDash val="solid"/>
                      <a:round/>
                      <a:headEnd type="none" w="med" len="med"/>
                      <a:tailEnd type="none" w="med" len="med"/>
                    </a:lnB>
                  </a:tcPr>
                </a:tc>
              </a:tr>
              <a:tr h="1017100">
                <a:tc>
                  <a:txBody>
                    <a:bodyPr/>
                    <a:lstStyle/>
                    <a:p>
                      <a:pPr marL="0" lvl="0" indent="0" rtl="0">
                        <a:lnSpc>
                          <a:spcPct val="115000"/>
                        </a:lnSpc>
                        <a:buNone/>
                      </a:pPr>
                      <a:endParaRPr lang="en" dirty="0" smtClean="0">
                        <a:solidFill>
                          <a:schemeClr val="dk2"/>
                        </a:solidFill>
                      </a:endParaRPr>
                    </a:p>
                    <a:p>
                      <a:pPr marL="0" lvl="0" indent="0" rtl="0">
                        <a:lnSpc>
                          <a:spcPct val="115000"/>
                        </a:lnSpc>
                        <a:buNone/>
                      </a:pPr>
                      <a:r>
                        <a:rPr lang="en" dirty="0" smtClean="0">
                          <a:solidFill>
                            <a:schemeClr val="dk2"/>
                          </a:solidFill>
                        </a:rPr>
                        <a:t>Voltage </a:t>
                      </a:r>
                      <a:r>
                        <a:rPr lang="en" dirty="0">
                          <a:solidFill>
                            <a:schemeClr val="dk2"/>
                          </a:solidFill>
                        </a:rPr>
                        <a:t>across loads (V)</a:t>
                      </a:r>
                    </a:p>
                  </a:txBody>
                  <a:tcPr marL="63500" marR="63500" marT="91425" marB="91425">
                    <a:lnL w="635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c>
                  <a:txBody>
                    <a:bodyPr/>
                    <a:lstStyle/>
                    <a:p>
                      <a:pPr marL="63500" lvl="0" indent="0" rtl="0">
                        <a:lnSpc>
                          <a:spcPct val="115000"/>
                        </a:lnSpc>
                        <a:buNone/>
                      </a:pPr>
                      <a:r>
                        <a:rPr lang="en" dirty="0">
                          <a:solidFill>
                            <a:schemeClr val="dk2"/>
                          </a:solidFill>
                        </a:rPr>
                        <a:t>Voltage </a:t>
                      </a:r>
                      <a:r>
                        <a:rPr lang="en" dirty="0" smtClean="0">
                          <a:solidFill>
                            <a:schemeClr val="dk2"/>
                          </a:solidFill>
                        </a:rPr>
                        <a:t>drop</a:t>
                      </a:r>
                      <a:r>
                        <a:rPr lang="en" baseline="0" dirty="0" smtClean="0">
                          <a:solidFill>
                            <a:schemeClr val="dk2"/>
                          </a:solidFill>
                        </a:rPr>
                        <a:t> is idependent  in each</a:t>
                      </a:r>
                      <a:r>
                        <a:rPr lang="en" dirty="0" smtClean="0">
                          <a:solidFill>
                            <a:schemeClr val="dk2"/>
                          </a:solidFill>
                        </a:rPr>
                        <a:t> resistor and</a:t>
                      </a:r>
                      <a:r>
                        <a:rPr lang="en" baseline="0" dirty="0" smtClean="0">
                          <a:solidFill>
                            <a:schemeClr val="dk2"/>
                          </a:solidFill>
                        </a:rPr>
                        <a:t> the sum of those drops is equal to V source</a:t>
                      </a:r>
                      <a:endParaRPr lang="en" dirty="0">
                        <a:solidFill>
                          <a:schemeClr val="dk2"/>
                        </a:solidFill>
                      </a:endParaRPr>
                    </a:p>
                    <a:p>
                      <a:endParaRPr lang="en" dirty="0">
                        <a:solidFill>
                          <a:schemeClr val="dk2"/>
                        </a:solidFill>
                      </a:endParaRPr>
                    </a:p>
                  </a:txBody>
                  <a:tcPr marL="63500" marR="63500" marT="91425" marB="91425">
                    <a:lnL w="12700" cap="flat">
                      <a:solidFill>
                        <a:srgbClr val="000000"/>
                      </a:solidFill>
                      <a:prstDash val="solid"/>
                      <a:round/>
                      <a:headEnd type="none" w="med" len="med"/>
                      <a:tailEnd type="none" w="med" len="med"/>
                    </a:lnL>
                    <a:lnR w="127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c>
                  <a:txBody>
                    <a:bodyPr/>
                    <a:lstStyle/>
                    <a:p>
                      <a:pPr marL="0" lvl="0" indent="0" rtl="0">
                        <a:lnSpc>
                          <a:spcPct val="115000"/>
                        </a:lnSpc>
                        <a:buNone/>
                      </a:pPr>
                      <a:r>
                        <a:rPr lang="en" dirty="0">
                          <a:solidFill>
                            <a:schemeClr val="dk2"/>
                          </a:solidFill>
                        </a:rPr>
                        <a:t>Voltage in each parallel branch is the same as V source</a:t>
                      </a:r>
                    </a:p>
                  </a:txBody>
                  <a:tcPr marL="63500" marR="63500" marT="91425" marB="91425">
                    <a:lnL w="12700" cap="flat">
                      <a:solidFill>
                        <a:srgbClr val="000000"/>
                      </a:solidFill>
                      <a:prstDash val="solid"/>
                      <a:round/>
                      <a:headEnd type="none" w="med" len="med"/>
                      <a:tailEnd type="none" w="med" len="med"/>
                    </a:lnL>
                    <a:lnR w="63500" cap="flat">
                      <a:solidFill>
                        <a:srgbClr val="000000"/>
                      </a:solidFill>
                      <a:prstDash val="solid"/>
                      <a:round/>
                      <a:headEnd type="none" w="med" len="med"/>
                      <a:tailEnd type="none" w="med" len="med"/>
                    </a:lnR>
                    <a:lnT w="12700" cap="flat">
                      <a:solidFill>
                        <a:srgbClr val="000000"/>
                      </a:solidFill>
                      <a:prstDash val="solid"/>
                      <a:round/>
                      <a:headEnd type="none" w="med" len="med"/>
                      <a:tailEnd type="none" w="med" len="med"/>
                    </a:lnT>
                    <a:lnB w="63500" cap="flat">
                      <a:solidFill>
                        <a:srgbClr val="000000"/>
                      </a:solidFill>
                      <a:prstDash val="solid"/>
                      <a:round/>
                      <a:headEnd type="none" w="med" len="med"/>
                      <a:tailEnd type="none" w="med" len="med"/>
                    </a:lnB>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Combined Circuits</a:t>
            </a:r>
          </a:p>
        </p:txBody>
      </p:sp>
      <p:sp>
        <p:nvSpPr>
          <p:cNvPr id="203" name="Shape 203"/>
          <p:cNvSpPr txBox="1">
            <a:spLocks noGrp="1"/>
          </p:cNvSpPr>
          <p:nvPr>
            <p:ph type="body" idx="1"/>
          </p:nvPr>
        </p:nvSpPr>
        <p:spPr>
          <a:xfrm>
            <a:off x="457200" y="1704688"/>
            <a:ext cx="8229600" cy="1877407"/>
          </a:xfrm>
          <a:prstGeom prst="rect">
            <a:avLst/>
          </a:prstGeom>
        </p:spPr>
        <p:txBody>
          <a:bodyPr lIns="91425" tIns="91425" rIns="91425" bIns="91425" anchor="t" anchorCtr="0">
            <a:spAutoFit/>
          </a:bodyPr>
          <a:lstStyle/>
          <a:p>
            <a:pPr marL="457200" lvl="0" indent="-368300" rtl="0">
              <a:buClr>
                <a:schemeClr val="dk2"/>
              </a:buClr>
              <a:buSzPct val="166666"/>
              <a:buFont typeface="Arial"/>
              <a:buChar char="•"/>
            </a:pPr>
            <a:r>
              <a:rPr lang="en" sz="2200" dirty="0"/>
              <a:t>Many circuits have a combination of series and parallel resistors. </a:t>
            </a:r>
          </a:p>
          <a:p>
            <a:endParaRPr lang="en" sz="2200" dirty="0"/>
          </a:p>
          <a:p>
            <a:pPr marL="457200" lvl="0" indent="-368300" rtl="0">
              <a:buClr>
                <a:schemeClr val="dk2"/>
              </a:buClr>
              <a:buSzPct val="166666"/>
              <a:buFont typeface="Arial"/>
              <a:buChar char="•"/>
            </a:pPr>
            <a:r>
              <a:rPr lang="en" sz="2200" dirty="0"/>
              <a:t>The current flowing through each resistor can be found using Ohm's law for each part of the circuit that </a:t>
            </a:r>
            <a:r>
              <a:rPr lang="en" sz="2200" dirty="0" smtClean="0"/>
              <a:t>contains </a:t>
            </a:r>
            <a:r>
              <a:rPr lang="en" sz="2200" dirty="0"/>
              <a:t>a resistor</a:t>
            </a:r>
          </a:p>
        </p:txBody>
      </p:sp>
      <p:sp>
        <p:nvSpPr>
          <p:cNvPr id="204" name="Shape 204"/>
          <p:cNvSpPr/>
          <p:nvPr/>
        </p:nvSpPr>
        <p:spPr>
          <a:xfrm>
            <a:off x="5949800" y="3678375"/>
            <a:ext cx="2552700" cy="2095500"/>
          </a:xfrm>
          <a:prstGeom prst="rect">
            <a:avLst/>
          </a:prstGeom>
          <a:blipFill>
            <a:blip r:embed="rId3"/>
            <a:stretch>
              <a:fillRect/>
            </a:stretch>
          </a:blipFill>
          <a:ln>
            <a:noFill/>
          </a:ln>
        </p:spPr>
      </p:sp>
      <p:sp>
        <p:nvSpPr>
          <p:cNvPr id="205" name="Shape 205"/>
          <p:cNvSpPr txBox="1"/>
          <p:nvPr/>
        </p:nvSpPr>
        <p:spPr>
          <a:xfrm>
            <a:off x="763475" y="4422825"/>
            <a:ext cx="4541400" cy="1803300"/>
          </a:xfrm>
          <a:prstGeom prst="rect">
            <a:avLst/>
          </a:prstGeom>
          <a:noFill/>
        </p:spPr>
        <p:txBody>
          <a:bodyPr lIns="91425" tIns="91425" rIns="91425" bIns="91425" anchor="t" anchorCtr="0">
            <a:spAutoFit/>
          </a:bodyPr>
          <a:lstStyle/>
          <a:p>
            <a:endParaRPr/>
          </a:p>
        </p:txBody>
      </p:sp>
      <p:sp>
        <p:nvSpPr>
          <p:cNvPr id="206" name="Shape 206"/>
          <p:cNvSpPr txBox="1"/>
          <p:nvPr/>
        </p:nvSpPr>
        <p:spPr>
          <a:xfrm>
            <a:off x="461375" y="3679534"/>
            <a:ext cx="5145599" cy="2215961"/>
          </a:xfrm>
          <a:prstGeom prst="rect">
            <a:avLst/>
          </a:prstGeom>
        </p:spPr>
        <p:txBody>
          <a:bodyPr lIns="91425" tIns="91425" rIns="91425" bIns="91425" anchor="ctr" anchorCtr="0">
            <a:spAutoFit/>
          </a:bodyPr>
          <a:lstStyle/>
          <a:p>
            <a:pPr marL="457200" lvl="0" indent="-368300" rtl="0">
              <a:buClr>
                <a:schemeClr val="dk2"/>
              </a:buClr>
              <a:buSzPct val="166666"/>
              <a:buFont typeface="Arial"/>
              <a:buChar char="•"/>
            </a:pPr>
            <a:r>
              <a:rPr lang="en" sz="2200" dirty="0">
                <a:solidFill>
                  <a:schemeClr val="dk2"/>
                </a:solidFill>
              </a:rPr>
              <a:t>The total resistance is found by reducing the different series and parallel combinations step-by-step to end up with a single equivalent resistance for the circuit. This allows the current to be determined easily. </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lvl="0" rtl="0">
              <a:buNone/>
            </a:pPr>
            <a:r>
              <a:rPr lang="en"/>
              <a:t>Practical Applications</a:t>
            </a:r>
          </a:p>
        </p:txBody>
      </p:sp>
      <p:sp>
        <p:nvSpPr>
          <p:cNvPr id="212" name="Shape 212"/>
          <p:cNvSpPr txBox="1">
            <a:spLocks noGrp="1"/>
          </p:cNvSpPr>
          <p:nvPr>
            <p:ph type="body" idx="1"/>
          </p:nvPr>
        </p:nvSpPr>
        <p:spPr>
          <a:xfrm>
            <a:off x="457200" y="1704688"/>
            <a:ext cx="8229600" cy="7201941"/>
          </a:xfrm>
          <a:prstGeom prst="rect">
            <a:avLst/>
          </a:prstGeom>
        </p:spPr>
        <p:txBody>
          <a:bodyPr lIns="91425" tIns="91425" rIns="91425" bIns="91425" anchor="t" anchorCtr="0">
            <a:spAutoFit/>
          </a:bodyPr>
          <a:lstStyle/>
          <a:p>
            <a:pPr lvl="0" rtl="0">
              <a:buNone/>
            </a:pPr>
            <a:r>
              <a:rPr lang="en" sz="2400" b="1" dirty="0"/>
              <a:t>Lighting </a:t>
            </a:r>
          </a:p>
          <a:p>
            <a:endParaRPr lang="en" sz="2400" b="1" dirty="0"/>
          </a:p>
          <a:p>
            <a:pPr marL="457200" lvl="0" indent="-342900" rtl="0">
              <a:buClr>
                <a:schemeClr val="dk2"/>
              </a:buClr>
              <a:buSzPct val="166666"/>
              <a:buFont typeface="Arial"/>
              <a:buChar char="•"/>
            </a:pPr>
            <a:r>
              <a:rPr lang="en" dirty="0"/>
              <a:t>Dimming the lights using a potentiometer (variable resistor)</a:t>
            </a:r>
          </a:p>
          <a:p>
            <a:pPr marL="457200" lvl="0" indent="-342900" rtl="0">
              <a:buClr>
                <a:schemeClr val="dk2"/>
              </a:buClr>
              <a:buSzPct val="166666"/>
              <a:buFont typeface="Arial"/>
              <a:buChar char="•"/>
            </a:pPr>
            <a:r>
              <a:rPr lang="en" dirty="0"/>
              <a:t>Build a circuit that has a light which can be </a:t>
            </a:r>
            <a:r>
              <a:rPr lang="en" dirty="0" smtClean="0"/>
              <a:t>independently turned </a:t>
            </a:r>
            <a:r>
              <a:rPr lang="en" dirty="0"/>
              <a:t>on and off from two different locations using a three way switch</a:t>
            </a:r>
          </a:p>
          <a:p>
            <a:pPr marL="457200" lvl="0" indent="-342900" rtl="0">
              <a:buClr>
                <a:schemeClr val="dk2"/>
              </a:buClr>
              <a:buSzPct val="166666"/>
              <a:buFont typeface="Arial"/>
              <a:buChar char="•"/>
            </a:pPr>
            <a:r>
              <a:rPr lang="en" dirty="0"/>
              <a:t>Is it better to use series or parallel circuits to connect the Christmas lights?</a:t>
            </a:r>
          </a:p>
          <a:p>
            <a:pPr marL="457200" lvl="0" indent="-342900" rtl="0">
              <a:buClr>
                <a:schemeClr val="dk2"/>
              </a:buClr>
              <a:buSzPct val="166666"/>
              <a:buFont typeface="Arial"/>
              <a:buChar char="•"/>
            </a:pPr>
            <a:r>
              <a:rPr lang="en" dirty="0"/>
              <a:t>How many 15W Christmas, light can be connected in a 15 amp breaker knowing the power of a light is given by the formula P = V*I</a:t>
            </a:r>
          </a:p>
          <a:p>
            <a:endParaRPr lang="en" dirty="0"/>
          </a:p>
          <a:p>
            <a:pPr lvl="0" rtl="0">
              <a:buNone/>
            </a:pPr>
            <a:r>
              <a:rPr lang="en" sz="2400" b="1" dirty="0"/>
              <a:t>Wiring </a:t>
            </a:r>
          </a:p>
          <a:p>
            <a:endParaRPr lang="en" sz="2400" b="1" dirty="0"/>
          </a:p>
          <a:p>
            <a:pPr marL="457200" lvl="0" indent="-342900" rtl="0">
              <a:buClr>
                <a:schemeClr val="dk2"/>
              </a:buClr>
              <a:buSzPct val="166666"/>
              <a:buFont typeface="Arial"/>
              <a:buChar char="•"/>
            </a:pPr>
            <a:r>
              <a:rPr lang="en" dirty="0"/>
              <a:t>In what kind of circuit are home appliances connected to, that allows them to operate independently?</a:t>
            </a:r>
          </a:p>
          <a:p>
            <a:pPr marL="457200" lvl="0" indent="-342900" rtl="0">
              <a:buClr>
                <a:schemeClr val="dk2"/>
              </a:buClr>
              <a:buSzPct val="166666"/>
              <a:buFont typeface="Arial"/>
              <a:buChar char="•"/>
            </a:pPr>
            <a:r>
              <a:rPr lang="en" dirty="0"/>
              <a:t>What's the role of a circuit breaker in our homes?</a:t>
            </a:r>
          </a:p>
          <a:p>
            <a:pPr marL="457200" lvl="0" indent="-342900" rtl="0">
              <a:buClr>
                <a:schemeClr val="dk2"/>
              </a:buClr>
              <a:buSzPct val="166666"/>
              <a:buFont typeface="Arial"/>
              <a:buChar char="•"/>
            </a:pPr>
            <a:r>
              <a:rPr lang="en" dirty="0"/>
              <a:t>How electricians decide </a:t>
            </a:r>
            <a:r>
              <a:rPr lang="en" dirty="0" smtClean="0"/>
              <a:t>whether they are going to install a 15amp, 20amp or 30 amp circuit breaker?</a:t>
            </a:r>
            <a:endParaRPr lang="en" dirty="0"/>
          </a:p>
          <a:p>
            <a:endParaRPr lang="en" dirty="0"/>
          </a:p>
          <a:p>
            <a:endParaRPr lang="en" dirty="0"/>
          </a:p>
          <a:p>
            <a:pPr lvl="0" rtl="0">
              <a:buNone/>
            </a:pPr>
            <a:r>
              <a:rPr lang="en" dirty="0"/>
              <a:t>	</a:t>
            </a:r>
          </a:p>
          <a:p>
            <a:pPr lvl="0" rtl="0">
              <a:buNone/>
            </a:pPr>
            <a:r>
              <a:rPr lang="en" dirty="0"/>
              <a:t> </a:t>
            </a:r>
          </a:p>
          <a:p>
            <a:endParaRPr lang="en" dirty="0"/>
          </a:p>
          <a:p>
            <a:endParaRPr lang="en" dirty="0"/>
          </a:p>
          <a:p>
            <a:endParaRPr lang="en" dirty="0"/>
          </a:p>
          <a:p>
            <a:endParaRPr lang="en"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0"/>
            <a:ext cx="2317472" cy="23174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Teaching Strategies</a:t>
            </a:r>
          </a:p>
        </p:txBody>
      </p:sp>
      <p:sp>
        <p:nvSpPr>
          <p:cNvPr id="218" name="Shape 218"/>
          <p:cNvSpPr txBox="1">
            <a:spLocks noGrp="1"/>
          </p:cNvSpPr>
          <p:nvPr>
            <p:ph type="body" idx="1"/>
          </p:nvPr>
        </p:nvSpPr>
        <p:spPr>
          <a:xfrm>
            <a:off x="457200" y="1704688"/>
            <a:ext cx="8229600" cy="1846629"/>
          </a:xfrm>
          <a:prstGeom prst="rect">
            <a:avLst/>
          </a:prstGeom>
        </p:spPr>
        <p:txBody>
          <a:bodyPr lIns="91425" tIns="91425" rIns="91425" bIns="91425" anchor="t" anchorCtr="0">
            <a:spAutoFit/>
          </a:bodyPr>
          <a:lstStyle/>
          <a:p>
            <a:pPr lvl="0" rtl="0">
              <a:buNone/>
            </a:pPr>
            <a:r>
              <a:rPr lang="en" b="1" dirty="0">
                <a:solidFill>
                  <a:schemeClr val="accent2"/>
                </a:solidFill>
              </a:rPr>
              <a:t>Debate (Group Work)</a:t>
            </a:r>
          </a:p>
          <a:p>
            <a:pPr marL="457200" lvl="0" indent="-342900" rtl="0">
              <a:buClr>
                <a:schemeClr val="dk2"/>
              </a:buClr>
              <a:buSzPct val="166666"/>
              <a:buFont typeface="Arial"/>
              <a:buChar char="•"/>
            </a:pPr>
            <a:r>
              <a:rPr lang="en" dirty="0"/>
              <a:t>Series </a:t>
            </a:r>
            <a:r>
              <a:rPr lang="en" dirty="0" smtClean="0"/>
              <a:t>vs</a:t>
            </a:r>
            <a:r>
              <a:rPr lang="en" dirty="0"/>
              <a:t>. Parallel Circuit - stating differences and discussing about the usage of each circuit.</a:t>
            </a:r>
          </a:p>
          <a:p>
            <a:pPr lvl="0" rtl="0">
              <a:buNone/>
            </a:pPr>
            <a:r>
              <a:rPr lang="en" dirty="0">
                <a:solidFill>
                  <a:schemeClr val="accent2"/>
                </a:solidFill>
              </a:rPr>
              <a:t>or (Individual Work)</a:t>
            </a:r>
          </a:p>
          <a:p>
            <a:pPr marL="457200" lvl="0" indent="-342900" rtl="0">
              <a:buClr>
                <a:schemeClr val="dk2"/>
              </a:buClr>
              <a:buSzPct val="166666"/>
              <a:buFont typeface="Arial"/>
              <a:buChar char="•"/>
            </a:pPr>
            <a:r>
              <a:rPr lang="en" dirty="0"/>
              <a:t>Make a poster/presentation/song titled Series vs Parallel Circuits stating all the differences that were discussed. </a:t>
            </a:r>
          </a:p>
        </p:txBody>
      </p:sp>
      <p:sp>
        <p:nvSpPr>
          <p:cNvPr id="219" name="Shape 219"/>
          <p:cNvSpPr/>
          <p:nvPr/>
        </p:nvSpPr>
        <p:spPr>
          <a:xfrm>
            <a:off x="8040392" y="24117"/>
            <a:ext cx="1103607" cy="1573166"/>
          </a:xfrm>
          <a:prstGeom prst="rect">
            <a:avLst/>
          </a:prstGeom>
          <a:blipFill>
            <a:blip r:embed="rId3"/>
            <a:stretch>
              <a:fillRect/>
            </a:stretch>
          </a:blipFill>
        </p:spPr>
      </p:sp>
      <p:sp>
        <p:nvSpPr>
          <p:cNvPr id="220" name="Shape 220"/>
          <p:cNvSpPr/>
          <p:nvPr/>
        </p:nvSpPr>
        <p:spPr>
          <a:xfrm>
            <a:off x="4809800" y="3572125"/>
            <a:ext cx="3763119" cy="2817212"/>
          </a:xfrm>
          <a:prstGeom prst="rect">
            <a:avLst/>
          </a:prstGeom>
          <a:blipFill>
            <a:blip r:embed="rId4"/>
            <a:stretch>
              <a:fillRect/>
            </a:stretch>
          </a:blipFill>
          <a:ln>
            <a:noFill/>
          </a:ln>
        </p:spPr>
      </p:sp>
      <p:sp>
        <p:nvSpPr>
          <p:cNvPr id="221" name="Shape 221"/>
          <p:cNvSpPr txBox="1"/>
          <p:nvPr/>
        </p:nvSpPr>
        <p:spPr>
          <a:xfrm>
            <a:off x="453738" y="3409559"/>
            <a:ext cx="4031699" cy="2954625"/>
          </a:xfrm>
          <a:prstGeom prst="rect">
            <a:avLst/>
          </a:prstGeom>
          <a:noFill/>
        </p:spPr>
        <p:txBody>
          <a:bodyPr lIns="91425" tIns="91425" rIns="91425" bIns="91425" anchor="t" anchorCtr="0">
            <a:spAutoFit/>
          </a:bodyPr>
          <a:lstStyle/>
          <a:p>
            <a:pPr lvl="0" rtl="0">
              <a:buClr>
                <a:srgbClr val="000000"/>
              </a:buClr>
              <a:buSzPct val="61111"/>
              <a:buFont typeface="Arial"/>
              <a:buNone/>
            </a:pPr>
            <a:r>
              <a:rPr lang="en" sz="1800" dirty="0">
                <a:solidFill>
                  <a:schemeClr val="accent2"/>
                </a:solidFill>
              </a:rPr>
              <a:t>
</a:t>
            </a:r>
            <a:r>
              <a:rPr lang="en" sz="1800" b="1" dirty="0">
                <a:solidFill>
                  <a:schemeClr val="accent2"/>
                </a:solidFill>
              </a:rPr>
              <a:t>Lab Station (Group Work)</a:t>
            </a:r>
          </a:p>
          <a:p>
            <a:pPr lvl="0" rtl="0">
              <a:buNone/>
            </a:pPr>
            <a:r>
              <a:rPr lang="en" sz="1800" dirty="0">
                <a:solidFill>
                  <a:schemeClr val="accent2"/>
                </a:solidFill>
              </a:rPr>
              <a:t>Activity # 1.</a:t>
            </a:r>
            <a:r>
              <a:rPr lang="en" sz="1800" dirty="0">
                <a:solidFill>
                  <a:schemeClr val="dk2"/>
                </a:solidFill>
              </a:rPr>
              <a:t> Series and Parallel circuit analysis. </a:t>
            </a:r>
          </a:p>
          <a:p>
            <a:pPr marL="457200" lvl="0" indent="-317500" rtl="0">
              <a:buClr>
                <a:schemeClr val="dk2"/>
              </a:buClr>
              <a:buSzPct val="129629"/>
              <a:buFont typeface="Arial"/>
              <a:buChar char="•"/>
            </a:pPr>
            <a:r>
              <a:rPr lang="en" sz="1800" dirty="0">
                <a:solidFill>
                  <a:schemeClr val="dk2"/>
                </a:solidFill>
              </a:rPr>
              <a:t>Build a series and parallel circuit according to the given direction, using </a:t>
            </a:r>
            <a:r>
              <a:rPr lang="en" sz="1800" b="1" u="sng" dirty="0">
                <a:solidFill>
                  <a:schemeClr val="accent2"/>
                </a:solidFill>
                <a:hlinkClick r:id="rId5"/>
              </a:rPr>
              <a:t>a virtual circuit simulator</a:t>
            </a:r>
            <a:r>
              <a:rPr lang="en" sz="1800" dirty="0">
                <a:solidFill>
                  <a:schemeClr val="accent2"/>
                </a:solidFill>
              </a:rPr>
              <a:t> </a:t>
            </a:r>
          </a:p>
          <a:p>
            <a:pPr marL="457200" lvl="0" indent="-317500" rtl="0">
              <a:buClr>
                <a:schemeClr val="dk2"/>
              </a:buClr>
              <a:buSzPct val="129629"/>
              <a:buFont typeface="Arial"/>
              <a:buChar char="•"/>
            </a:pPr>
            <a:r>
              <a:rPr lang="en" sz="1800" dirty="0">
                <a:solidFill>
                  <a:schemeClr val="dk2"/>
                </a:solidFill>
              </a:rPr>
              <a:t>Draw a schematic diagram of </a:t>
            </a:r>
            <a:r>
              <a:rPr lang="en" sz="1800" dirty="0" smtClean="0">
                <a:solidFill>
                  <a:schemeClr val="dk2"/>
                </a:solidFill>
              </a:rPr>
              <a:t>each circuit.</a:t>
            </a:r>
            <a:endParaRPr lang="en" sz="1800" dirty="0">
              <a:solidFill>
                <a:schemeClr val="dk2"/>
              </a:solidFill>
            </a:endParaRPr>
          </a:p>
          <a:p>
            <a:endParaRPr lang="en" sz="1800" dirty="0">
              <a:solidFill>
                <a:schemeClr val="dk2"/>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Teaching Strategies (cont..)</a:t>
            </a:r>
          </a:p>
        </p:txBody>
      </p:sp>
      <p:sp>
        <p:nvSpPr>
          <p:cNvPr id="227" name="Shape 227"/>
          <p:cNvSpPr txBox="1">
            <a:spLocks noGrp="1"/>
          </p:cNvSpPr>
          <p:nvPr>
            <p:ph type="body" idx="1"/>
          </p:nvPr>
        </p:nvSpPr>
        <p:spPr>
          <a:xfrm>
            <a:off x="457200" y="1704688"/>
            <a:ext cx="8229600" cy="1846629"/>
          </a:xfrm>
          <a:prstGeom prst="rect">
            <a:avLst/>
          </a:prstGeom>
        </p:spPr>
        <p:txBody>
          <a:bodyPr lIns="91425" tIns="91425" rIns="91425" bIns="91425" anchor="t" anchorCtr="0">
            <a:spAutoFit/>
          </a:bodyPr>
          <a:lstStyle/>
          <a:p>
            <a:pPr lvl="0" rtl="0">
              <a:buClr>
                <a:srgbClr val="000000"/>
              </a:buClr>
              <a:buSzPct val="61111"/>
              <a:buFont typeface="Arial"/>
              <a:buNone/>
            </a:pPr>
            <a:r>
              <a:rPr lang="en" dirty="0">
                <a:solidFill>
                  <a:schemeClr val="accent2"/>
                </a:solidFill>
              </a:rPr>
              <a:t>Activity # 2.</a:t>
            </a:r>
            <a:r>
              <a:rPr lang="en" dirty="0"/>
              <a:t> Investigating Ohm's Law </a:t>
            </a:r>
          </a:p>
          <a:p>
            <a:pPr marL="0" lvl="0" indent="0" rtl="0">
              <a:buClr>
                <a:srgbClr val="000000"/>
              </a:buClr>
              <a:buSzPct val="61111"/>
              <a:buFont typeface="Arial"/>
              <a:buNone/>
            </a:pPr>
            <a:r>
              <a:rPr lang="en" dirty="0" smtClean="0"/>
              <a:t>Following given diagrams, build the circuits and measure </a:t>
            </a:r>
            <a:r>
              <a:rPr lang="en" dirty="0"/>
              <a:t>the C, V, R and compare </a:t>
            </a:r>
            <a:r>
              <a:rPr lang="en" dirty="0" smtClean="0"/>
              <a:t>the results with your calculations.</a:t>
            </a:r>
            <a:endParaRPr lang="en" dirty="0"/>
          </a:p>
          <a:p>
            <a:pPr lvl="0" rtl="0">
              <a:buClr>
                <a:srgbClr val="000000"/>
              </a:buClr>
              <a:buSzPct val="61111"/>
              <a:buFont typeface="Arial"/>
              <a:buNone/>
            </a:pPr>
            <a:r>
              <a:rPr lang="en" dirty="0">
                <a:solidFill>
                  <a:schemeClr val="accent2"/>
                </a:solidFill>
              </a:rPr>
              <a:t>Activity # 3.</a:t>
            </a:r>
            <a:r>
              <a:rPr lang="en" dirty="0"/>
              <a:t> Resisting the </a:t>
            </a:r>
            <a:r>
              <a:rPr lang="en" dirty="0" smtClean="0"/>
              <a:t>Flow </a:t>
            </a:r>
          </a:p>
          <a:p>
            <a:pPr marL="0" lvl="0" indent="0">
              <a:buClr>
                <a:srgbClr val="000000"/>
              </a:buClr>
              <a:buSzPct val="61111"/>
              <a:buNone/>
            </a:pPr>
            <a:r>
              <a:rPr lang="en" dirty="0" smtClean="0"/>
              <a:t>Use different types of resistors to build series and parallel circuits. Using </a:t>
            </a:r>
            <a:r>
              <a:rPr lang="en" dirty="0"/>
              <a:t>voltmeter and </a:t>
            </a:r>
            <a:r>
              <a:rPr lang="en" dirty="0" smtClean="0"/>
              <a:t>ammeter measure and record </a:t>
            </a:r>
            <a:r>
              <a:rPr lang="en" dirty="0"/>
              <a:t>the </a:t>
            </a:r>
            <a:r>
              <a:rPr lang="en" dirty="0" smtClean="0"/>
              <a:t>data in tables. </a:t>
            </a:r>
            <a:endParaRPr lang="en" dirty="0"/>
          </a:p>
        </p:txBody>
      </p:sp>
      <p:sp>
        <p:nvSpPr>
          <p:cNvPr id="229" name="Shape 229"/>
          <p:cNvSpPr txBox="1"/>
          <p:nvPr/>
        </p:nvSpPr>
        <p:spPr>
          <a:xfrm>
            <a:off x="457200" y="3489512"/>
            <a:ext cx="3671100" cy="2677626"/>
          </a:xfrm>
          <a:prstGeom prst="rect">
            <a:avLst/>
          </a:prstGeom>
        </p:spPr>
        <p:txBody>
          <a:bodyPr lIns="91425" tIns="91425" rIns="91425" bIns="91425" anchor="ctr" anchorCtr="0">
            <a:spAutoFit/>
          </a:bodyPr>
          <a:lstStyle/>
          <a:p>
            <a:pPr lvl="0" rtl="0">
              <a:buNone/>
            </a:pPr>
            <a:r>
              <a:rPr lang="en" sz="1800" b="1" u="sng" dirty="0">
                <a:solidFill>
                  <a:schemeClr val="accent2"/>
                </a:solidFill>
                <a:hlinkClick r:id="rId3"/>
              </a:rPr>
              <a:t>Use Gizmos form Explore </a:t>
            </a:r>
            <a:r>
              <a:rPr lang="en" sz="1800" b="1" u="sng" dirty="0" smtClean="0">
                <a:solidFill>
                  <a:schemeClr val="accent2"/>
                </a:solidFill>
                <a:hlinkClick r:id="rId3"/>
              </a:rPr>
              <a:t>Learning</a:t>
            </a:r>
            <a:endParaRPr lang="en" sz="1800" dirty="0">
              <a:solidFill>
                <a:schemeClr val="dk1"/>
              </a:solidFill>
            </a:endParaRPr>
          </a:p>
          <a:p>
            <a:endParaRPr lang="en" sz="1800" dirty="0">
              <a:solidFill>
                <a:schemeClr val="dk1"/>
              </a:solidFill>
            </a:endParaRPr>
          </a:p>
          <a:p>
            <a:pPr lvl="0" rtl="0">
              <a:buNone/>
            </a:pPr>
            <a:r>
              <a:rPr lang="en" sz="1800" dirty="0">
                <a:solidFill>
                  <a:schemeClr val="dk2"/>
                </a:solidFill>
              </a:rPr>
              <a:t>Build circuits following directions from student exploration sheet and calculate the total resistance for each scenario</a:t>
            </a:r>
          </a:p>
          <a:p>
            <a:endParaRPr lang="en" sz="1800" dirty="0">
              <a:solidFill>
                <a:schemeClr val="dk2"/>
              </a:solidFill>
            </a:endParaRPr>
          </a:p>
          <a:p>
            <a:endParaRPr lang="en" sz="1800" dirty="0">
              <a:solidFill>
                <a:schemeClr val="dk2"/>
              </a:solidFill>
            </a:endParaRPr>
          </a:p>
        </p:txBody>
      </p:sp>
      <p:sp>
        <p:nvSpPr>
          <p:cNvPr id="230" name="Shape 230"/>
          <p:cNvSpPr/>
          <p:nvPr/>
        </p:nvSpPr>
        <p:spPr>
          <a:xfrm>
            <a:off x="4580762" y="3450725"/>
            <a:ext cx="3457575" cy="2667000"/>
          </a:xfrm>
          <a:prstGeom prst="rect">
            <a:avLst/>
          </a:prstGeom>
          <a:blipFill>
            <a:blip r:embed="rId4"/>
            <a:stretch>
              <a:fillRect/>
            </a:stretch>
          </a:blipFill>
          <a:ln>
            <a:noFill/>
          </a:ln>
        </p:spPr>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lvl="0" rtl="0">
              <a:buNone/>
            </a:pPr>
            <a:r>
              <a:rPr lang="en"/>
              <a:t>Differentiated Assessment</a:t>
            </a:r>
          </a:p>
        </p:txBody>
      </p:sp>
      <p:sp>
        <p:nvSpPr>
          <p:cNvPr id="236" name="Shape 236"/>
          <p:cNvSpPr txBox="1">
            <a:spLocks noGrp="1"/>
          </p:cNvSpPr>
          <p:nvPr>
            <p:ph type="body" idx="1"/>
          </p:nvPr>
        </p:nvSpPr>
        <p:spPr>
          <a:xfrm>
            <a:off x="457200" y="1704688"/>
            <a:ext cx="8229600" cy="4616618"/>
          </a:xfrm>
          <a:prstGeom prst="rect">
            <a:avLst/>
          </a:prstGeom>
        </p:spPr>
        <p:txBody>
          <a:bodyPr lIns="91425" tIns="91425" rIns="91425" bIns="91425" anchor="t" anchorCtr="0">
            <a:spAutoFit/>
          </a:bodyPr>
          <a:lstStyle/>
          <a:p>
            <a:pPr lvl="0" rtl="0">
              <a:buNone/>
            </a:pPr>
            <a:r>
              <a:rPr lang="en" dirty="0"/>
              <a:t>Students can choose for the project to:</a:t>
            </a:r>
          </a:p>
          <a:p>
            <a:endParaRPr lang="en" dirty="0"/>
          </a:p>
          <a:p>
            <a:pPr marL="457200" lvl="0" indent="-342900" rtl="0">
              <a:buClr>
                <a:schemeClr val="dk2"/>
              </a:buClr>
              <a:buSzPct val="166666"/>
              <a:buFont typeface="Arial"/>
              <a:buChar char="•"/>
            </a:pPr>
            <a:r>
              <a:rPr lang="en" dirty="0"/>
              <a:t>Work in group debate (Auditory)</a:t>
            </a:r>
          </a:p>
          <a:p>
            <a:pPr marL="457200" lvl="0" indent="-342900" rtl="0">
              <a:buClr>
                <a:schemeClr val="dk2"/>
              </a:buClr>
              <a:buSzPct val="166666"/>
              <a:buFont typeface="Arial"/>
              <a:buChar char="•"/>
            </a:pPr>
            <a:r>
              <a:rPr lang="en" dirty="0"/>
              <a:t>Work individually </a:t>
            </a:r>
            <a:r>
              <a:rPr lang="en" dirty="0" smtClean="0"/>
              <a:t>and prepare </a:t>
            </a:r>
            <a:r>
              <a:rPr lang="en" dirty="0"/>
              <a:t>a presentation (Visual)</a:t>
            </a:r>
          </a:p>
          <a:p>
            <a:pPr marL="457200" lvl="0" indent="-342900" rtl="0">
              <a:buClr>
                <a:schemeClr val="dk2"/>
              </a:buClr>
              <a:buSzPct val="166666"/>
              <a:buFont typeface="Arial"/>
              <a:buChar char="•"/>
            </a:pPr>
            <a:r>
              <a:rPr lang="en" dirty="0"/>
              <a:t>Write a song/poem about series and parallel circuits (Musical). The song provided may serve as an inspiration</a:t>
            </a:r>
          </a:p>
          <a:p>
            <a:endParaRPr lang="en" dirty="0"/>
          </a:p>
          <a:p>
            <a:pPr lvl="0" rtl="0">
              <a:buNone/>
            </a:pPr>
            <a:r>
              <a:rPr lang="en" dirty="0"/>
              <a:t>Other activities such as:</a:t>
            </a:r>
          </a:p>
          <a:p>
            <a:endParaRPr lang="en" dirty="0"/>
          </a:p>
          <a:p>
            <a:pPr marL="457200" lvl="0" indent="-342900" rtl="0">
              <a:buClr>
                <a:schemeClr val="dk2"/>
              </a:buClr>
              <a:buSzPct val="166666"/>
              <a:buFont typeface="Arial"/>
              <a:buChar char="•"/>
            </a:pPr>
            <a:r>
              <a:rPr lang="en" dirty="0"/>
              <a:t>Building circuits (Kinesthetic)</a:t>
            </a:r>
          </a:p>
          <a:p>
            <a:pPr marL="457200" lvl="0" indent="-342900" rtl="0">
              <a:buClr>
                <a:schemeClr val="dk2"/>
              </a:buClr>
              <a:buSzPct val="166666"/>
              <a:buFont typeface="Arial"/>
              <a:buChar char="•"/>
            </a:pPr>
            <a:r>
              <a:rPr lang="en" dirty="0"/>
              <a:t>Gizmo group work (Interpersonal)</a:t>
            </a:r>
          </a:p>
          <a:p>
            <a:pPr marL="457200" lvl="0" indent="-342900" rtl="0">
              <a:buClr>
                <a:schemeClr val="dk2"/>
              </a:buClr>
              <a:buSzPct val="166666"/>
              <a:buFont typeface="Arial"/>
              <a:buChar char="•"/>
            </a:pPr>
            <a:r>
              <a:rPr lang="en" dirty="0"/>
              <a:t>Comparing circuits, recording and classifying data and calculating results (Logical)</a:t>
            </a:r>
          </a:p>
          <a:p>
            <a:endParaRPr lang="en" dirty="0"/>
          </a:p>
          <a:p>
            <a:pPr marL="0" lvl="0" indent="0">
              <a:buNone/>
            </a:pPr>
            <a:r>
              <a:rPr lang="en" dirty="0"/>
              <a:t>will create conditions for a </a:t>
            </a:r>
            <a:r>
              <a:rPr lang="en" dirty="0" smtClean="0"/>
              <a:t>differentiated </a:t>
            </a:r>
            <a:r>
              <a:rPr lang="en" dirty="0"/>
              <a:t>assessment </a:t>
            </a:r>
            <a:r>
              <a:rPr lang="en" dirty="0" smtClean="0"/>
              <a:t>and a fair  </a:t>
            </a:r>
            <a:r>
              <a:rPr lang="en" dirty="0"/>
              <a:t>learning environment.</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Safety Considerations</a:t>
            </a:r>
          </a:p>
        </p:txBody>
      </p:sp>
      <p:sp>
        <p:nvSpPr>
          <p:cNvPr id="242" name="Shape 242"/>
          <p:cNvSpPr txBox="1">
            <a:spLocks noGrp="1"/>
          </p:cNvSpPr>
          <p:nvPr>
            <p:ph type="body" idx="1"/>
          </p:nvPr>
        </p:nvSpPr>
        <p:spPr>
          <a:xfrm>
            <a:off x="457200" y="1704688"/>
            <a:ext cx="8229600" cy="4840199"/>
          </a:xfrm>
          <a:prstGeom prst="rect">
            <a:avLst/>
          </a:prstGeom>
        </p:spPr>
        <p:txBody>
          <a:bodyPr lIns="91425" tIns="91425" rIns="91425" bIns="91425" anchor="t" anchorCtr="0">
            <a:spAutoFit/>
          </a:bodyPr>
          <a:lstStyle/>
          <a:p>
            <a:pPr marL="457200" lvl="0" indent="-342900" rtl="0">
              <a:lnSpc>
                <a:spcPct val="115000"/>
              </a:lnSpc>
              <a:buClr>
                <a:schemeClr val="dk2"/>
              </a:buClr>
              <a:buSzPct val="176470"/>
              <a:buFont typeface="Arial"/>
              <a:buChar char="•"/>
            </a:pPr>
            <a:r>
              <a:rPr lang="en" sz="1700" dirty="0">
                <a:solidFill>
                  <a:srgbClr val="6EA0B0"/>
                </a:solidFill>
              </a:rPr>
              <a:t></a:t>
            </a:r>
            <a:r>
              <a:rPr lang="en" dirty="0"/>
              <a:t>Students will be instructed how to safely operate electrical equipment, especially those involving voltages over 24 V (individual human tolerance varies greatly)</a:t>
            </a:r>
          </a:p>
          <a:p>
            <a:pPr marL="457200" lvl="0" indent="-342900" rtl="0">
              <a:lnSpc>
                <a:spcPct val="115000"/>
              </a:lnSpc>
              <a:buClr>
                <a:schemeClr val="dk2"/>
              </a:buClr>
              <a:buSzPct val="166666"/>
              <a:buFont typeface="Arial"/>
              <a:buChar char="•"/>
            </a:pPr>
            <a:r>
              <a:rPr lang="en" dirty="0"/>
              <a:t>Only CSA approved electrical equipment should be used.</a:t>
            </a:r>
          </a:p>
          <a:p>
            <a:pPr marL="457200" lvl="0" indent="-342900" rtl="0">
              <a:lnSpc>
                <a:spcPct val="115000"/>
              </a:lnSpc>
              <a:buClr>
                <a:schemeClr val="dk2"/>
              </a:buClr>
              <a:buSzPct val="166666"/>
              <a:buFont typeface="Arial"/>
              <a:buChar char="•"/>
            </a:pPr>
            <a:r>
              <a:rPr lang="en" dirty="0"/>
              <a:t>Equipment should be checked to ensure connections are tight and that there are no damaged or loose wires </a:t>
            </a:r>
          </a:p>
          <a:p>
            <a:pPr marL="457200" lvl="0" indent="-342900" rtl="0">
              <a:lnSpc>
                <a:spcPct val="115000"/>
              </a:lnSpc>
              <a:buClr>
                <a:schemeClr val="dk2"/>
              </a:buClr>
              <a:buSzPct val="166666"/>
              <a:buFont typeface="Arial"/>
              <a:buChar char="•"/>
            </a:pPr>
            <a:r>
              <a:rPr lang="en" dirty="0"/>
              <a:t>All electrical circuitry must be checked by the teacher before the switch is closed where there is the possibility of harm to students or damage to electrical equipment</a:t>
            </a:r>
          </a:p>
          <a:p>
            <a:pPr marL="457200" lvl="0" indent="-342900" rtl="0">
              <a:lnSpc>
                <a:spcPct val="115000"/>
              </a:lnSpc>
              <a:buClr>
                <a:schemeClr val="dk2"/>
              </a:buClr>
              <a:buSzPct val="166666"/>
              <a:buFont typeface="Arial"/>
              <a:buChar char="•"/>
            </a:pPr>
            <a:r>
              <a:rPr lang="en" dirty="0"/>
              <a:t>Students should be warned that dry cells may explode if shorted out (short circuited)</a:t>
            </a:r>
          </a:p>
          <a:p>
            <a:pPr marL="457200" lvl="0" indent="-342900" rtl="0">
              <a:lnSpc>
                <a:spcPct val="115000"/>
              </a:lnSpc>
              <a:buClr>
                <a:schemeClr val="dk2"/>
              </a:buClr>
              <a:buSzPct val="166666"/>
              <a:buFont typeface="Arial"/>
              <a:buChar char="•"/>
            </a:pPr>
            <a:r>
              <a:rPr lang="en" dirty="0"/>
              <a:t>Wires which short circuit dry cells become extremely hot and may cause burns when touched, or fires if in contact with flammables.</a:t>
            </a:r>
          </a:p>
          <a:p>
            <a:endParaRPr lang="en"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1"/>
            <a:ext cx="1475656" cy="162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Resources</a:t>
            </a:r>
          </a:p>
        </p:txBody>
      </p:sp>
      <p:sp>
        <p:nvSpPr>
          <p:cNvPr id="248" name="Shape 248"/>
          <p:cNvSpPr txBox="1">
            <a:spLocks noGrp="1"/>
          </p:cNvSpPr>
          <p:nvPr>
            <p:ph type="body" idx="1"/>
          </p:nvPr>
        </p:nvSpPr>
        <p:spPr>
          <a:xfrm>
            <a:off x="467544" y="1628800"/>
            <a:ext cx="8229600" cy="4547368"/>
          </a:xfrm>
          <a:prstGeom prst="rect">
            <a:avLst/>
          </a:prstGeom>
        </p:spPr>
        <p:txBody>
          <a:bodyPr lIns="91425" tIns="91425" rIns="91425" bIns="91425" anchor="t" anchorCtr="0">
            <a:spAutoFit/>
          </a:bodyPr>
          <a:lstStyle/>
          <a:p>
            <a:pPr lvl="0" rtl="0">
              <a:buNone/>
            </a:pPr>
            <a:r>
              <a:rPr lang="en" dirty="0">
                <a:solidFill>
                  <a:schemeClr val="accent2"/>
                </a:solidFill>
              </a:rPr>
              <a:t>Books:</a:t>
            </a:r>
          </a:p>
          <a:p>
            <a:endParaRPr lang="en" dirty="0">
              <a:solidFill>
                <a:schemeClr val="accent2"/>
              </a:solidFill>
            </a:endParaRPr>
          </a:p>
          <a:p>
            <a:pPr lvl="0" rtl="0">
              <a:lnSpc>
                <a:spcPct val="115000"/>
              </a:lnSpc>
              <a:buNone/>
            </a:pPr>
            <a:r>
              <a:rPr lang="en" dirty="0"/>
              <a:t>Plumb, D. A. (1999). </a:t>
            </a:r>
            <a:r>
              <a:rPr lang="en" i="1" dirty="0"/>
              <a:t>Science 9</a:t>
            </a:r>
            <a:r>
              <a:rPr lang="en" dirty="0"/>
              <a:t>. Scarborough, Ont.: Nelson Canada</a:t>
            </a:r>
            <a:r>
              <a:rPr lang="en" dirty="0" smtClean="0"/>
              <a:t>.</a:t>
            </a:r>
            <a:endParaRPr lang="en" dirty="0"/>
          </a:p>
          <a:p>
            <a:pPr lvl="0" rtl="0">
              <a:lnSpc>
                <a:spcPct val="115000"/>
              </a:lnSpc>
              <a:buNone/>
            </a:pPr>
            <a:r>
              <a:rPr lang="en" dirty="0"/>
              <a:t>Wolfe, E. (1999). </a:t>
            </a:r>
            <a:r>
              <a:rPr lang="en" i="1" dirty="0"/>
              <a:t>Sciencepower 9: science, technology, society, environment</a:t>
            </a:r>
            <a:r>
              <a:rPr lang="en" dirty="0"/>
              <a:t>. Toronto: McGraw-Hill Ryerson</a:t>
            </a:r>
            <a:r>
              <a:rPr lang="en" dirty="0" smtClean="0"/>
              <a:t>.</a:t>
            </a:r>
          </a:p>
          <a:p>
            <a:pPr lvl="0">
              <a:lnSpc>
                <a:spcPct val="115000"/>
              </a:lnSpc>
              <a:buNone/>
            </a:pPr>
            <a:r>
              <a:rPr lang="en-CA" dirty="0"/>
              <a:t>Reid, M.A (2009). Investigating Science 9: Canada</a:t>
            </a:r>
          </a:p>
          <a:p>
            <a:pPr lvl="0">
              <a:lnSpc>
                <a:spcPct val="115000"/>
              </a:lnSpc>
              <a:buNone/>
            </a:pPr>
            <a:r>
              <a:rPr lang="en-CA" dirty="0" smtClean="0"/>
              <a:t>Nelson</a:t>
            </a:r>
            <a:r>
              <a:rPr lang="en-CA" dirty="0"/>
              <a:t>, (2010). Science Perspective 9: Toronto: Nelson </a:t>
            </a:r>
            <a:r>
              <a:rPr lang="en-CA" dirty="0" err="1"/>
              <a:t>Educ</a:t>
            </a:r>
            <a:r>
              <a:rPr lang="en-CA" dirty="0"/>
              <a:t> Ltd.</a:t>
            </a:r>
            <a:endParaRPr lang="en" dirty="0"/>
          </a:p>
          <a:p>
            <a:endParaRPr lang="en" dirty="0"/>
          </a:p>
          <a:p>
            <a:pPr lvl="0" rtl="0">
              <a:buNone/>
            </a:pPr>
            <a:r>
              <a:rPr lang="en" dirty="0">
                <a:solidFill>
                  <a:schemeClr val="accent2"/>
                </a:solidFill>
              </a:rPr>
              <a:t>Web sites:</a:t>
            </a:r>
          </a:p>
          <a:p>
            <a:endParaRPr lang="en" dirty="0">
              <a:solidFill>
                <a:schemeClr val="accent2"/>
              </a:solidFill>
            </a:endParaRPr>
          </a:p>
          <a:p>
            <a:pPr lvl="0" rtl="0">
              <a:buNone/>
            </a:pPr>
            <a:r>
              <a:rPr lang="en" u="sng" dirty="0">
                <a:solidFill>
                  <a:schemeClr val="hlink"/>
                </a:solidFill>
                <a:hlinkClick r:id="rId3"/>
              </a:rPr>
              <a:t>http://www.allaboutcircuits.com/vol_1/chpt_5/1.html</a:t>
            </a:r>
          </a:p>
          <a:p>
            <a:pPr lvl="0" rtl="0">
              <a:buNone/>
            </a:pPr>
            <a:r>
              <a:rPr lang="en" u="sng" dirty="0">
                <a:solidFill>
                  <a:schemeClr val="hlink"/>
                </a:solidFill>
                <a:hlinkClick r:id="rId4"/>
              </a:rPr>
              <a:t>http://physics.bu.edu/py106/notes/Circuits.html</a:t>
            </a:r>
          </a:p>
          <a:p>
            <a:pPr lvl="0" rtl="0">
              <a:buNone/>
            </a:pPr>
            <a:r>
              <a:rPr lang="en" u="sng" dirty="0">
                <a:solidFill>
                  <a:schemeClr val="hlink"/>
                </a:solidFill>
                <a:hlinkClick r:id="rId5"/>
              </a:rPr>
              <a:t>http://www.explorelearning.com</a:t>
            </a:r>
            <a:r>
              <a:rPr lang="en" u="sng" dirty="0" smtClean="0">
                <a:solidFill>
                  <a:schemeClr val="hlink"/>
                </a:solidFill>
                <a:hlinkClick r:id="rId5"/>
              </a:rPr>
              <a:t>/</a:t>
            </a:r>
          </a:p>
          <a:p>
            <a:pPr lvl="0">
              <a:buNone/>
            </a:pPr>
            <a:r>
              <a:rPr lang="en-CA" u="sng" dirty="0" smtClean="0">
                <a:solidFill>
                  <a:schemeClr val="hlink"/>
                </a:solidFill>
                <a:hlinkClick r:id="rId5"/>
              </a:rPr>
              <a:t>http</a:t>
            </a:r>
            <a:r>
              <a:rPr lang="en-CA" u="sng" dirty="0">
                <a:solidFill>
                  <a:schemeClr val="hlink"/>
                </a:solidFill>
                <a:hlinkClick r:id="rId5"/>
              </a:rPr>
              <a:t>://www.colorado.edu/physics/phet/simulations/cck/cck.jnlp</a:t>
            </a:r>
            <a:endParaRPr lang="en" u="sng" dirty="0">
              <a:solidFill>
                <a:schemeClr val="hlink"/>
              </a:solidFill>
              <a:hlinkClick r:id="rId5"/>
            </a:endParaRPr>
          </a:p>
          <a:p>
            <a:endParaRPr lang="en" u="sng" dirty="0">
              <a:solidFill>
                <a:schemeClr val="hlink"/>
              </a:solidFill>
              <a:hlinkClick r:id="rId5"/>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Concept Overview</a:t>
            </a:r>
          </a:p>
        </p:txBody>
      </p:sp>
      <p:sp>
        <p:nvSpPr>
          <p:cNvPr id="115" name="Shape 115"/>
          <p:cNvSpPr txBox="1">
            <a:spLocks noGrp="1"/>
          </p:cNvSpPr>
          <p:nvPr>
            <p:ph type="body" idx="1"/>
          </p:nvPr>
        </p:nvSpPr>
        <p:spPr>
          <a:xfrm>
            <a:off x="408550" y="1850613"/>
            <a:ext cx="8229600" cy="4657800"/>
          </a:xfrm>
          <a:prstGeom prst="rect">
            <a:avLst/>
          </a:prstGeom>
        </p:spPr>
        <p:txBody>
          <a:bodyPr lIns="91425" tIns="91425" rIns="91425" bIns="91425" anchor="t" anchorCtr="0">
            <a:spAutoFit/>
          </a:bodyPr>
          <a:lstStyle/>
          <a:p>
            <a:pPr marL="457200" lvl="0" indent="-342900" rtl="0">
              <a:buClr>
                <a:schemeClr val="dk2"/>
              </a:buClr>
              <a:buSzPct val="166666"/>
              <a:buFont typeface="Arial"/>
              <a:buChar char="•"/>
            </a:pPr>
            <a:r>
              <a:rPr lang="en" dirty="0"/>
              <a:t>Components of an electrical circuit can be connected in many different ways. The two simplest of these are called series and parallel and occur very frequently.</a:t>
            </a:r>
          </a:p>
          <a:p>
            <a:pPr marL="457200" lvl="0" indent="-342900" rtl="0">
              <a:buClr>
                <a:schemeClr val="dk2"/>
              </a:buClr>
              <a:buSzPct val="166666"/>
              <a:buFont typeface="Arial"/>
              <a:buChar char="•"/>
            </a:pPr>
            <a:r>
              <a:rPr lang="en" dirty="0"/>
              <a:t>Series connection contains parts connected along in a single path, so the same current flows through.</a:t>
            </a:r>
          </a:p>
          <a:p>
            <a:pPr marL="457200" lvl="0" indent="-342900" rtl="0">
              <a:buClr>
                <a:schemeClr val="dk2"/>
              </a:buClr>
              <a:buSzPct val="166666"/>
              <a:buFont typeface="Arial"/>
              <a:buChar char="•"/>
            </a:pPr>
            <a:r>
              <a:rPr lang="en" dirty="0"/>
              <a:t>Parallel connection has components connected in a way that the same voltage is applied to each component.</a:t>
            </a:r>
          </a:p>
          <a:p>
            <a:pPr marL="457200" lvl="0" indent="-342900" rtl="0">
              <a:buClr>
                <a:schemeClr val="dk2"/>
              </a:buClr>
              <a:buSzPct val="166666"/>
              <a:buFont typeface="Arial"/>
              <a:buChar char="•"/>
            </a:pPr>
            <a:r>
              <a:rPr lang="en" dirty="0"/>
              <a:t>A circuit composed solely of components connected in series is known as a series circuit; likewise, one connected completely in parallel is known as a parallel circuit. Combination of both makes combined circuits</a:t>
            </a:r>
          </a:p>
          <a:p>
            <a:pPr marL="457200" lvl="0" indent="-342900" rtl="0">
              <a:buClr>
                <a:schemeClr val="dk2"/>
              </a:buClr>
              <a:buSzPct val="166666"/>
              <a:buFont typeface="Arial"/>
              <a:buChar char="•"/>
            </a:pPr>
            <a:r>
              <a:rPr lang="en" dirty="0"/>
              <a:t>In a series circuit, the current </a:t>
            </a:r>
            <a:r>
              <a:rPr lang="en" dirty="0" smtClean="0"/>
              <a:t>flow through </a:t>
            </a:r>
            <a:r>
              <a:rPr lang="en" dirty="0"/>
              <a:t>each of the components is the same, and the voltage across the components is </a:t>
            </a:r>
            <a:r>
              <a:rPr lang="en" dirty="0" smtClean="0"/>
              <a:t>equal to the </a:t>
            </a:r>
            <a:r>
              <a:rPr lang="en" dirty="0"/>
              <a:t>sum of the voltages across each component.</a:t>
            </a:r>
          </a:p>
          <a:p>
            <a:pPr marL="457200" lvl="0" indent="-342900" rtl="0">
              <a:buClr>
                <a:schemeClr val="dk2"/>
              </a:buClr>
              <a:buSzPct val="166666"/>
              <a:buFont typeface="Arial"/>
              <a:buChar char="•"/>
            </a:pPr>
            <a:r>
              <a:rPr lang="en" dirty="0"/>
              <a:t>In a parallel circuit, the voltage across each of the components is the same, and the total current is the sum of the currents through each component.</a:t>
            </a:r>
          </a:p>
        </p:txBody>
      </p:sp>
      <p:sp>
        <p:nvSpPr>
          <p:cNvPr id="116" name="Shape 116"/>
          <p:cNvSpPr/>
          <p:nvPr/>
        </p:nvSpPr>
        <p:spPr>
          <a:xfrm>
            <a:off x="7551104" y="0"/>
            <a:ext cx="1592894" cy="1592894"/>
          </a:xfrm>
          <a:prstGeom prst="rect">
            <a:avLst/>
          </a:prstGeom>
          <a:blipFill>
            <a:blip r:embed="rId3"/>
            <a:stretch>
              <a:fillRect/>
            </a:stretch>
          </a:blipFill>
          <a:ln>
            <a:noFill/>
          </a:ln>
        </p:spPr>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Curriculum Expectations</a:t>
            </a:r>
          </a:p>
        </p:txBody>
      </p:sp>
      <p:sp>
        <p:nvSpPr>
          <p:cNvPr id="122" name="Shape 122"/>
          <p:cNvSpPr txBox="1">
            <a:spLocks noGrp="1"/>
          </p:cNvSpPr>
          <p:nvPr>
            <p:ph type="body" idx="1"/>
          </p:nvPr>
        </p:nvSpPr>
        <p:spPr>
          <a:xfrm>
            <a:off x="286961" y="1595247"/>
            <a:ext cx="8618700" cy="4339619"/>
          </a:xfrm>
          <a:prstGeom prst="rect">
            <a:avLst/>
          </a:prstGeom>
        </p:spPr>
        <p:txBody>
          <a:bodyPr lIns="91425" tIns="91425" rIns="91425" bIns="91425" anchor="t" anchorCtr="0">
            <a:spAutoFit/>
          </a:bodyPr>
          <a:lstStyle/>
          <a:p>
            <a:pPr lvl="0" rtl="0">
              <a:buNone/>
            </a:pPr>
            <a:endParaRPr lang="en" dirty="0"/>
          </a:p>
          <a:p>
            <a:pPr lvl="0" rtl="0">
              <a:buNone/>
            </a:pPr>
            <a:r>
              <a:rPr lang="en" dirty="0">
                <a:solidFill>
                  <a:srgbClr val="980000"/>
                </a:solidFill>
              </a:rPr>
              <a:t>E2.1</a:t>
            </a:r>
            <a:r>
              <a:rPr lang="en" dirty="0"/>
              <a:t> use appropriate terminology related to electricity, including, but not limited to: ammeter, amperes, battery, current, fuse, kilowatt hours, load, ohms, potential difference, resistance, switch, voltmeter, and volts [C]</a:t>
            </a:r>
          </a:p>
          <a:p>
            <a:endParaRPr lang="en" dirty="0"/>
          </a:p>
          <a:p>
            <a:pPr lvl="0" rtl="0">
              <a:buNone/>
            </a:pPr>
            <a:r>
              <a:rPr lang="en" dirty="0">
                <a:solidFill>
                  <a:srgbClr val="980000"/>
                </a:solidFill>
              </a:rPr>
              <a:t>E2.5 </a:t>
            </a:r>
            <a:r>
              <a:rPr lang="en" dirty="0"/>
              <a:t>design, draw circuit diagrams of, and construct series and parallel circuits </a:t>
            </a:r>
          </a:p>
          <a:p>
            <a:endParaRPr lang="en" dirty="0"/>
          </a:p>
          <a:p>
            <a:pPr lvl="0" rtl="0">
              <a:buNone/>
            </a:pPr>
            <a:r>
              <a:rPr lang="en" dirty="0">
                <a:solidFill>
                  <a:srgbClr val="980000"/>
                </a:solidFill>
              </a:rPr>
              <a:t>E2.6</a:t>
            </a:r>
            <a:r>
              <a:rPr lang="en" dirty="0"/>
              <a:t> analyse and interpret the effects of adding an identical load in series and in parallel in a simple circuit [AI, C]</a:t>
            </a:r>
          </a:p>
          <a:p>
            <a:endParaRPr lang="en" dirty="0"/>
          </a:p>
          <a:p>
            <a:pPr lvl="0" rtl="0">
              <a:buNone/>
            </a:pPr>
            <a:r>
              <a:rPr lang="en" dirty="0">
                <a:solidFill>
                  <a:srgbClr val="980000"/>
                </a:solidFill>
              </a:rPr>
              <a:t>E2.7</a:t>
            </a:r>
            <a:r>
              <a:rPr lang="en" dirty="0"/>
              <a:t> investigate the quantitative relationships between current, potential difference, and resistance in a simple series circuit [PR, AI]</a:t>
            </a:r>
          </a:p>
          <a:p>
            <a:endParaRPr lang="en" dirty="0"/>
          </a:p>
          <a:p>
            <a:pPr>
              <a:buNone/>
            </a:pPr>
            <a:r>
              <a:rPr lang="en" dirty="0">
                <a:solidFill>
                  <a:srgbClr val="980000"/>
                </a:solidFill>
              </a:rPr>
              <a:t>E2.8</a:t>
            </a:r>
            <a:r>
              <a:rPr lang="en" dirty="0"/>
              <a:t> solve simple problems involving potential difference </a:t>
            </a:r>
            <a:r>
              <a:rPr lang="en" i="1" dirty="0"/>
              <a:t>V</a:t>
            </a:r>
            <a:r>
              <a:rPr lang="en" dirty="0"/>
              <a:t>, electric current </a:t>
            </a:r>
            <a:r>
              <a:rPr lang="en" i="1" dirty="0"/>
              <a:t>I</a:t>
            </a:r>
            <a:r>
              <a:rPr lang="en" dirty="0"/>
              <a:t>, and resistance </a:t>
            </a:r>
            <a:r>
              <a:rPr lang="en" i="1" dirty="0"/>
              <a:t>R</a:t>
            </a:r>
            <a:r>
              <a:rPr lang="en" dirty="0"/>
              <a:t>, using the quantitative relationship V = IR [AI, C]</a:t>
            </a:r>
          </a:p>
        </p:txBody>
      </p:sp>
      <p:sp>
        <p:nvSpPr>
          <p:cNvPr id="123" name="Shape 123"/>
          <p:cNvSpPr/>
          <p:nvPr/>
        </p:nvSpPr>
        <p:spPr>
          <a:xfrm>
            <a:off x="7933656" y="-3842"/>
            <a:ext cx="1234668" cy="1597706"/>
          </a:xfrm>
          <a:prstGeom prst="rect">
            <a:avLst/>
          </a:prstGeom>
          <a:blipFill>
            <a:blip r:embed="rId3"/>
            <a:stretch>
              <a:fillRect/>
            </a:stretch>
          </a:blipFill>
        </p:spPr>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marL="0" marR="0" lvl="0" indent="0" algn="l" rtl="0">
              <a:lnSpc>
                <a:spcPct val="115000"/>
              </a:lnSpc>
              <a:spcBef>
                <a:spcPts val="0"/>
              </a:spcBef>
              <a:spcAft>
                <a:spcPts val="0"/>
              </a:spcAft>
              <a:buNone/>
            </a:pPr>
            <a:r>
              <a:rPr lang="en"/>
              <a:t>Lessons Sequence</a:t>
            </a:r>
          </a:p>
        </p:txBody>
      </p:sp>
      <p:sp>
        <p:nvSpPr>
          <p:cNvPr id="137" name="Shape 137"/>
          <p:cNvSpPr txBox="1">
            <a:spLocks noGrp="1"/>
          </p:cNvSpPr>
          <p:nvPr>
            <p:ph type="body" idx="1"/>
          </p:nvPr>
        </p:nvSpPr>
        <p:spPr>
          <a:xfrm>
            <a:off x="457200" y="1704688"/>
            <a:ext cx="8229600" cy="4840199"/>
          </a:xfrm>
          <a:prstGeom prst="rect">
            <a:avLst/>
          </a:prstGeom>
        </p:spPr>
        <p:txBody>
          <a:bodyPr lIns="91425" tIns="91425" rIns="91425" bIns="91425" anchor="t" anchorCtr="0">
            <a:spAutoFit/>
          </a:bodyPr>
          <a:lstStyle/>
          <a:p>
            <a:pPr lvl="0" rtl="0">
              <a:buNone/>
            </a:pPr>
            <a:r>
              <a:rPr lang="en" sz="2200">
                <a:solidFill>
                  <a:schemeClr val="dk1"/>
                </a:solidFill>
              </a:rPr>
              <a:t>Lesson 1</a:t>
            </a:r>
          </a:p>
          <a:p>
            <a:pPr lvl="0" rtl="0">
              <a:buNone/>
            </a:pPr>
            <a:r>
              <a:rPr lang="en" sz="2200"/>
              <a:t>Review Schematic Diagrams and types of Electrical Circuits</a:t>
            </a:r>
          </a:p>
          <a:p>
            <a:pPr marL="457200" lvl="0" indent="-298450" rtl="0">
              <a:buClr>
                <a:srgbClr val="000000"/>
              </a:buClr>
              <a:buSzPct val="101851"/>
              <a:buFont typeface="Arial"/>
              <a:buChar char="•"/>
            </a:pPr>
            <a:r>
              <a:rPr lang="en">
                <a:solidFill>
                  <a:schemeClr val="accent2"/>
                </a:solidFill>
              </a:rPr>
              <a:t>Using schematic diagrams to simplify circuit graphical representation</a:t>
            </a:r>
          </a:p>
          <a:p>
            <a:pPr lvl="0" rtl="0">
              <a:buNone/>
            </a:pPr>
            <a:r>
              <a:rPr lang="en" sz="2200">
                <a:solidFill>
                  <a:schemeClr val="dk1"/>
                </a:solidFill>
              </a:rPr>
              <a:t>Lesson 2</a:t>
            </a:r>
          </a:p>
          <a:p>
            <a:pPr lvl="0" rtl="0">
              <a:buNone/>
            </a:pPr>
            <a:r>
              <a:rPr lang="en" sz="2200"/>
              <a:t>Electrical Resistance and Ohm's Law</a:t>
            </a:r>
          </a:p>
          <a:p>
            <a:pPr marL="457200" lvl="0" indent="-298450" rtl="0">
              <a:buClr>
                <a:srgbClr val="000000"/>
              </a:buClr>
              <a:buSzPct val="101851"/>
              <a:buFont typeface="Arial"/>
              <a:buChar char="•"/>
            </a:pPr>
            <a:r>
              <a:rPr lang="en">
                <a:solidFill>
                  <a:schemeClr val="accent2"/>
                </a:solidFill>
              </a:rPr>
              <a:t>Relationship amongst Current, Voltage and Resistance</a:t>
            </a:r>
          </a:p>
          <a:p>
            <a:pPr lvl="0" rtl="0">
              <a:buClr>
                <a:srgbClr val="000000"/>
              </a:buClr>
              <a:buSzPct val="50000"/>
              <a:buFont typeface="Arial"/>
              <a:buNone/>
            </a:pPr>
            <a:r>
              <a:rPr lang="en" sz="2200">
                <a:solidFill>
                  <a:schemeClr val="dk1"/>
                </a:solidFill>
              </a:rPr>
              <a:t>Lesson 3</a:t>
            </a:r>
          </a:p>
          <a:p>
            <a:pPr lvl="0" rtl="0">
              <a:buClr>
                <a:srgbClr val="000000"/>
              </a:buClr>
              <a:buSzPct val="50000"/>
              <a:buFont typeface="Arial"/>
              <a:buNone/>
            </a:pPr>
            <a:r>
              <a:rPr lang="en" sz="2200"/>
              <a:t>Properties of Series Circuits</a:t>
            </a:r>
          </a:p>
          <a:p>
            <a:pPr marL="457200" lvl="0" indent="-298450" rtl="0">
              <a:buClr>
                <a:srgbClr val="000000"/>
              </a:buClr>
              <a:buSzPct val="101851"/>
              <a:buFont typeface="Arial"/>
              <a:buChar char="•"/>
            </a:pPr>
            <a:r>
              <a:rPr lang="en">
                <a:solidFill>
                  <a:schemeClr val="accent2"/>
                </a:solidFill>
              </a:rPr>
              <a:t>Total Resistance in Series Circuits</a:t>
            </a:r>
          </a:p>
          <a:p>
            <a:pPr lvl="0" rtl="0">
              <a:buClr>
                <a:srgbClr val="000000"/>
              </a:buClr>
              <a:buSzPct val="50000"/>
              <a:buFont typeface="Arial"/>
              <a:buNone/>
            </a:pPr>
            <a:r>
              <a:rPr lang="en" sz="2200">
                <a:solidFill>
                  <a:schemeClr val="dk1"/>
                </a:solidFill>
              </a:rPr>
              <a:t>Lesson 4</a:t>
            </a:r>
          </a:p>
          <a:p>
            <a:pPr lvl="0" rtl="0">
              <a:buClr>
                <a:srgbClr val="000000"/>
              </a:buClr>
              <a:buSzPct val="50000"/>
              <a:buFont typeface="Arial"/>
              <a:buNone/>
            </a:pPr>
            <a:r>
              <a:rPr lang="en" sz="2200"/>
              <a:t>Properties of Parallel Circuits</a:t>
            </a:r>
          </a:p>
          <a:p>
            <a:pPr marL="457200" lvl="0" indent="-298450" rtl="0">
              <a:buClr>
                <a:srgbClr val="000000"/>
              </a:buClr>
              <a:buSzPct val="101851"/>
              <a:buFont typeface="Arial"/>
              <a:buChar char="•"/>
            </a:pPr>
            <a:r>
              <a:rPr lang="en">
                <a:solidFill>
                  <a:schemeClr val="accent2"/>
                </a:solidFill>
              </a:rPr>
              <a:t>Total Resistance in Parallel Circuits</a:t>
            </a:r>
          </a:p>
          <a:p>
            <a:pPr lvl="0" rtl="0">
              <a:buClr>
                <a:srgbClr val="000000"/>
              </a:buClr>
              <a:buSzPct val="50000"/>
              <a:buFont typeface="Arial"/>
              <a:buNone/>
            </a:pPr>
            <a:r>
              <a:rPr lang="en" sz="2200">
                <a:solidFill>
                  <a:schemeClr val="dk1"/>
                </a:solidFill>
              </a:rPr>
              <a:t>Lesson 5</a:t>
            </a:r>
          </a:p>
          <a:p>
            <a:pPr marL="0" marR="0" lvl="0" indent="0" algn="l" rtl="0">
              <a:lnSpc>
                <a:spcPct val="115000"/>
              </a:lnSpc>
              <a:spcBef>
                <a:spcPts val="0"/>
              </a:spcBef>
              <a:spcAft>
                <a:spcPts val="0"/>
              </a:spcAft>
              <a:buNone/>
            </a:pPr>
            <a:r>
              <a:rPr lang="en" sz="2200"/>
              <a:t>Combined Circuits and Applications</a:t>
            </a:r>
          </a:p>
          <a:p>
            <a:pPr marL="457200" lvl="0" indent="-298450" rtl="0">
              <a:buClr>
                <a:srgbClr val="000000"/>
              </a:buClr>
              <a:buSzPct val="101851"/>
              <a:buFont typeface="Arial"/>
              <a:buChar char="•"/>
            </a:pPr>
            <a:r>
              <a:rPr lang="en">
                <a:solidFill>
                  <a:schemeClr val="accent2"/>
                </a:solidFill>
              </a:rPr>
              <a:t>Equivalent Resistor of a Combined Circuit</a:t>
            </a: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a:p>
            <a:endParaRPr lang="en">
              <a:solidFill>
                <a:schemeClr val="accent2"/>
              </a:solidFill>
            </a:endParaRPr>
          </a:p>
        </p:txBody>
      </p:sp>
    </p:spTree>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Schematic Diagrams</a:t>
            </a:r>
          </a:p>
        </p:txBody>
      </p:sp>
      <p:sp>
        <p:nvSpPr>
          <p:cNvPr id="143" name="Shape 143"/>
          <p:cNvSpPr txBox="1">
            <a:spLocks noGrp="1"/>
          </p:cNvSpPr>
          <p:nvPr>
            <p:ph type="body" idx="1"/>
          </p:nvPr>
        </p:nvSpPr>
        <p:spPr>
          <a:xfrm>
            <a:off x="457200" y="1704688"/>
            <a:ext cx="8229600" cy="4840199"/>
          </a:xfrm>
          <a:prstGeom prst="rect">
            <a:avLst/>
          </a:prstGeom>
        </p:spPr>
        <p:txBody>
          <a:bodyPr lIns="91425" tIns="91425" rIns="91425" bIns="91425" anchor="t" anchorCtr="0">
            <a:spAutoFit/>
          </a:bodyPr>
          <a:lstStyle/>
          <a:p>
            <a:pPr marL="457200" lvl="0" indent="-342900" rtl="0">
              <a:buClr>
                <a:schemeClr val="dk2"/>
              </a:buClr>
              <a:buSzPct val="166666"/>
              <a:buFont typeface="Arial"/>
              <a:buChar char="•"/>
            </a:pPr>
            <a:r>
              <a:rPr lang="en" dirty="0"/>
              <a:t>Electric circuits, whether simple or complex, can be described in a variety of ways. </a:t>
            </a:r>
          </a:p>
          <a:p>
            <a:pPr marL="457200" lvl="0" indent="-342900" rtl="0">
              <a:buClr>
                <a:schemeClr val="dk2"/>
              </a:buClr>
              <a:buSzPct val="166666"/>
              <a:buFont typeface="Arial"/>
              <a:buChar char="•"/>
            </a:pPr>
            <a:r>
              <a:rPr lang="en" dirty="0"/>
              <a:t>An electric circuit is commonly described with mere words.  Ex. "A light bulb is connected to a D-cell" is a sufficient amount of words to describe a simple circuit.</a:t>
            </a:r>
          </a:p>
          <a:p>
            <a:pPr marL="457200" lvl="0" indent="-342900" rtl="0">
              <a:buClr>
                <a:schemeClr val="dk2"/>
              </a:buClr>
              <a:buSzPct val="166666"/>
              <a:buFont typeface="Arial"/>
              <a:buChar char="•"/>
            </a:pPr>
            <a:r>
              <a:rPr lang="en" dirty="0"/>
              <a:t>Another means of describing a circuit is to simply draw it. This method provides a quicker mental picture of the actual circuit.</a:t>
            </a:r>
          </a:p>
          <a:p>
            <a:pPr marL="457200" lvl="0" indent="-342900" rtl="0">
              <a:buClr>
                <a:schemeClr val="dk2"/>
              </a:buClr>
              <a:buSzPct val="166666"/>
              <a:buFont typeface="Arial"/>
              <a:buChar char="•"/>
            </a:pPr>
            <a:r>
              <a:rPr lang="en" dirty="0"/>
              <a:t>A final means of describing an electric circuit, is by use of conventional circuit symbols, to provide a schematic diagram of the circuit and its components</a:t>
            </a:r>
          </a:p>
          <a:p>
            <a:endParaRPr lang="en" dirty="0"/>
          </a:p>
          <a:p>
            <a:endParaRPr lang="en" dirty="0"/>
          </a:p>
          <a:p>
            <a:endParaRPr lang="en" dirty="0"/>
          </a:p>
          <a:p>
            <a:endParaRPr lang="en" dirty="0"/>
          </a:p>
          <a:p>
            <a:endParaRPr lang="en" dirty="0"/>
          </a:p>
        </p:txBody>
      </p:sp>
      <p:grpSp>
        <p:nvGrpSpPr>
          <p:cNvPr id="2" name="Group 1"/>
          <p:cNvGrpSpPr/>
          <p:nvPr/>
        </p:nvGrpSpPr>
        <p:grpSpPr>
          <a:xfrm>
            <a:off x="539552" y="4681501"/>
            <a:ext cx="8017200" cy="1763070"/>
            <a:chOff x="539552" y="4681501"/>
            <a:chExt cx="8017200" cy="1763070"/>
          </a:xfrm>
        </p:grpSpPr>
        <p:graphicFrame>
          <p:nvGraphicFramePr>
            <p:cNvPr id="144" name="Shape 144"/>
            <p:cNvGraphicFramePr/>
            <p:nvPr>
              <p:extLst>
                <p:ext uri="{D42A27DB-BD31-4B8C-83A1-F6EECF244321}">
                  <p14:modId xmlns:p14="http://schemas.microsoft.com/office/powerpoint/2010/main" val="1023500721"/>
                </p:ext>
              </p:extLst>
            </p:nvPr>
          </p:nvGraphicFramePr>
          <p:xfrm>
            <a:off x="539552" y="4681501"/>
            <a:ext cx="8017200" cy="1763070"/>
          </p:xfrm>
          <a:graphic>
            <a:graphicData uri="http://schemas.openxmlformats.org/drawingml/2006/table">
              <a:tbl>
                <a:tblPr>
                  <a:noFill/>
                  <a:tableStyleId>{ECD55CB4-F871-4E97-B3AE-4DAA1E6856D0}</a:tableStyleId>
                </a:tblPr>
                <a:tblGrid>
                  <a:gridCol w="2356250"/>
                  <a:gridCol w="2988550"/>
                  <a:gridCol w="2672400"/>
                </a:tblGrid>
                <a:tr h="373425">
                  <a:tc>
                    <a:txBody>
                      <a:bodyPr/>
                      <a:lstStyle/>
                      <a:p>
                        <a:pPr algn="ctr">
                          <a:buNone/>
                        </a:pPr>
                        <a:r>
                          <a:rPr lang="en" sz="1800" dirty="0">
                            <a:solidFill>
                              <a:schemeClr val="dk2"/>
                            </a:solidFill>
                          </a:rPr>
                          <a:t>Word Description</a:t>
                        </a:r>
                      </a:p>
                    </a:txBody>
                    <a:tcPr marL="91425" marR="91425" marT="91425" marB="91425"/>
                  </a:tc>
                  <a:tc>
                    <a:txBody>
                      <a:bodyPr/>
                      <a:lstStyle/>
                      <a:p>
                        <a:pPr algn="ctr">
                          <a:buNone/>
                        </a:pPr>
                        <a:r>
                          <a:rPr lang="en" sz="1800">
                            <a:solidFill>
                              <a:schemeClr val="dk2"/>
                            </a:solidFill>
                          </a:rPr>
                          <a:t>Drawing</a:t>
                        </a:r>
                      </a:p>
                    </a:txBody>
                    <a:tcPr marL="91425" marR="91425" marT="91425" marB="91425"/>
                  </a:tc>
                  <a:tc>
                    <a:txBody>
                      <a:bodyPr/>
                      <a:lstStyle/>
                      <a:p>
                        <a:pPr algn="ctr">
                          <a:buNone/>
                        </a:pPr>
                        <a:r>
                          <a:rPr lang="en" sz="1800">
                            <a:solidFill>
                              <a:schemeClr val="dk2"/>
                            </a:solidFill>
                          </a:rPr>
                          <a:t>Schematic Diagram</a:t>
                        </a:r>
                      </a:p>
                    </a:txBody>
                    <a:tcPr marL="91425" marR="91425" marT="91425" marB="91425"/>
                  </a:tc>
                </a:tr>
                <a:tr h="1305900">
                  <a:tc>
                    <a:txBody>
                      <a:bodyPr/>
                      <a:lstStyle/>
                      <a:p>
                        <a:pPr algn="ctr">
                          <a:buNone/>
                        </a:pPr>
                        <a:r>
                          <a:rPr lang="en" sz="1800">
                            <a:solidFill>
                              <a:schemeClr val="dk2"/>
                            </a:solidFill>
                          </a:rPr>
                          <a:t>
A light bulb is connected to a D-cell</a:t>
                        </a:r>
                      </a:p>
                    </a:txBody>
                    <a:tcPr marL="91425" marR="91425" marT="91425" marB="91425"/>
                  </a:tc>
                  <a:tc>
                    <a:txBody>
                      <a:bodyPr/>
                      <a:lstStyle/>
                      <a:p>
                        <a:endParaRPr dirty="0"/>
                      </a:p>
                    </a:txBody>
                    <a:tcPr marL="91425" marR="91425" marT="91425" marB="91425"/>
                  </a:tc>
                  <a:tc>
                    <a:txBody>
                      <a:bodyPr/>
                      <a:lstStyle/>
                      <a:p>
                        <a:endParaRPr dirty="0"/>
                      </a:p>
                    </a:txBody>
                    <a:tcPr marL="91425" marR="91425" marT="91425" marB="91425"/>
                  </a:tc>
                </a:tr>
              </a:tbl>
            </a:graphicData>
          </a:graphic>
        </p:graphicFrame>
        <p:sp>
          <p:nvSpPr>
            <p:cNvPr id="145" name="Shape 145"/>
            <p:cNvSpPr/>
            <p:nvPr/>
          </p:nvSpPr>
          <p:spPr>
            <a:xfrm>
              <a:off x="2932775" y="5229200"/>
              <a:ext cx="2873004" cy="1090573"/>
            </a:xfrm>
            <a:prstGeom prst="rect">
              <a:avLst/>
            </a:prstGeom>
            <a:blipFill>
              <a:blip r:embed="rId3"/>
              <a:stretch>
                <a:fillRect/>
              </a:stretch>
            </a:blipFill>
            <a:ln>
              <a:noFill/>
            </a:ln>
          </p:spPr>
        </p:sp>
        <p:sp>
          <p:nvSpPr>
            <p:cNvPr id="146" name="Shape 146"/>
            <p:cNvSpPr/>
            <p:nvPr/>
          </p:nvSpPr>
          <p:spPr>
            <a:xfrm>
              <a:off x="6065919" y="5229200"/>
              <a:ext cx="2273288" cy="1179913"/>
            </a:xfrm>
            <a:prstGeom prst="rect">
              <a:avLst/>
            </a:prstGeom>
            <a:blipFill>
              <a:blip r:embed="rId4"/>
              <a:stretch>
                <a:fillRect/>
              </a:stretch>
            </a:blipFill>
            <a:ln>
              <a:noFill/>
            </a:ln>
          </p:spPr>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Electrical Symbols</a:t>
            </a:r>
          </a:p>
        </p:txBody>
      </p:sp>
      <p:sp>
        <p:nvSpPr>
          <p:cNvPr id="152" name="Shape 152"/>
          <p:cNvSpPr txBox="1">
            <a:spLocks noGrp="1"/>
          </p:cNvSpPr>
          <p:nvPr>
            <p:ph type="body" idx="1"/>
          </p:nvPr>
        </p:nvSpPr>
        <p:spPr>
          <a:xfrm>
            <a:off x="457200" y="1704688"/>
            <a:ext cx="8229600" cy="4840199"/>
          </a:xfrm>
          <a:prstGeom prst="rect">
            <a:avLst/>
          </a:prstGeom>
        </p:spPr>
        <p:txBody>
          <a:bodyPr lIns="91425" tIns="91425" rIns="91425" bIns="91425" anchor="t" anchorCtr="0">
            <a:spAutoFit/>
          </a:bodyPr>
          <a:lstStyle/>
          <a:p>
            <a:pPr>
              <a:buNone/>
            </a:pPr>
            <a:r>
              <a:rPr lang="en"/>
              <a:t>The following diagram shows some of the most common circuit symbols</a:t>
            </a:r>
          </a:p>
        </p:txBody>
      </p:sp>
      <p:sp>
        <p:nvSpPr>
          <p:cNvPr id="153" name="Shape 153"/>
          <p:cNvSpPr/>
          <p:nvPr/>
        </p:nvSpPr>
        <p:spPr>
          <a:xfrm>
            <a:off x="1930250" y="2357900"/>
            <a:ext cx="4914900" cy="3533775"/>
          </a:xfrm>
          <a:prstGeom prst="rect">
            <a:avLst/>
          </a:prstGeom>
          <a:blipFill>
            <a:blip r:embed="rId3"/>
            <a:stretch>
              <a:fillRect/>
            </a:stretch>
          </a:blipFill>
          <a:ln>
            <a:noFill/>
          </a:ln>
        </p:spPr>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Ohm's Law</a:t>
            </a:r>
          </a:p>
        </p:txBody>
      </p:sp>
      <p:sp>
        <p:nvSpPr>
          <p:cNvPr id="159" name="Shape 159"/>
          <p:cNvSpPr txBox="1">
            <a:spLocks noGrp="1"/>
          </p:cNvSpPr>
          <p:nvPr>
            <p:ph type="body" idx="1"/>
          </p:nvPr>
        </p:nvSpPr>
        <p:spPr>
          <a:xfrm>
            <a:off x="457200" y="1704689"/>
            <a:ext cx="8075240" cy="1138743"/>
          </a:xfrm>
          <a:prstGeom prst="rect">
            <a:avLst/>
          </a:prstGeom>
        </p:spPr>
        <p:txBody>
          <a:bodyPr wrap="square" lIns="91425" tIns="91425" rIns="91425" bIns="91425" anchor="t" anchorCtr="0">
            <a:spAutoFit/>
          </a:bodyPr>
          <a:lstStyle/>
          <a:p>
            <a:pPr marL="0" lvl="0" indent="0" rtl="0">
              <a:buNone/>
            </a:pPr>
            <a:r>
              <a:rPr lang="en" b="1" dirty="0" smtClean="0">
                <a:solidFill>
                  <a:schemeClr val="accent2"/>
                </a:solidFill>
              </a:rPr>
              <a:t>Ohm's </a:t>
            </a:r>
            <a:r>
              <a:rPr lang="en" b="1" dirty="0">
                <a:solidFill>
                  <a:schemeClr val="accent2"/>
                </a:solidFill>
              </a:rPr>
              <a:t>Law</a:t>
            </a:r>
            <a:r>
              <a:rPr lang="en" b="1" dirty="0"/>
              <a:t> </a:t>
            </a:r>
            <a:r>
              <a:rPr lang="en" b="1" dirty="0" smtClean="0"/>
              <a:t> </a:t>
            </a:r>
            <a:r>
              <a:rPr lang="en" dirty="0" smtClean="0"/>
              <a:t>states </a:t>
            </a:r>
            <a:r>
              <a:rPr lang="en" dirty="0"/>
              <a:t>that the current in a circle is directed proportional to </a:t>
            </a:r>
            <a:r>
              <a:rPr lang="en" dirty="0" smtClean="0"/>
              <a:t>the applied </a:t>
            </a:r>
            <a:r>
              <a:rPr lang="en" dirty="0"/>
              <a:t>voltage, and inversely proportional to the amount of resistance</a:t>
            </a:r>
            <a:r>
              <a:rPr lang="en" dirty="0" smtClean="0"/>
              <a:t>.</a:t>
            </a:r>
            <a:endParaRPr lang="en" sz="800" dirty="0" smtClean="0"/>
          </a:p>
          <a:p>
            <a:pPr lvl="0" rtl="0">
              <a:buNone/>
            </a:pPr>
            <a:endParaRPr lang="en" sz="800" dirty="0"/>
          </a:p>
          <a:p>
            <a:pPr lvl="0" algn="ctr" rtl="0">
              <a:buClr>
                <a:srgbClr val="000000"/>
              </a:buClr>
              <a:buSzPct val="61111"/>
              <a:buFont typeface="Arial"/>
              <a:buNone/>
            </a:pPr>
            <a:r>
              <a:rPr lang="en" b="1" dirty="0">
                <a:solidFill>
                  <a:schemeClr val="accent2"/>
                </a:solidFill>
              </a:rPr>
              <a:t>I = V/R or V = </a:t>
            </a:r>
            <a:r>
              <a:rPr lang="en" b="1" dirty="0" smtClean="0">
                <a:solidFill>
                  <a:schemeClr val="accent2"/>
                </a:solidFill>
              </a:rPr>
              <a:t>IR</a:t>
            </a:r>
            <a:endParaRPr lang="en" dirty="0"/>
          </a:p>
        </p:txBody>
      </p:sp>
      <p:sp>
        <p:nvSpPr>
          <p:cNvPr id="161" name="Shape 161"/>
          <p:cNvSpPr txBox="1"/>
          <p:nvPr/>
        </p:nvSpPr>
        <p:spPr>
          <a:xfrm>
            <a:off x="863325" y="3307400"/>
            <a:ext cx="2991299" cy="3295199"/>
          </a:xfrm>
          <a:prstGeom prst="rect">
            <a:avLst/>
          </a:prstGeom>
          <a:noFill/>
        </p:spPr>
        <p:txBody>
          <a:bodyPr lIns="91425" tIns="91425" rIns="91425" bIns="91425" anchor="t" anchorCtr="0">
            <a:spAutoFit/>
          </a:bodyPr>
          <a:lstStyle/>
          <a:p>
            <a:endParaRPr/>
          </a:p>
        </p:txBody>
      </p:sp>
      <p:sp>
        <p:nvSpPr>
          <p:cNvPr id="162" name="Shape 162"/>
          <p:cNvSpPr txBox="1"/>
          <p:nvPr/>
        </p:nvSpPr>
        <p:spPr>
          <a:xfrm>
            <a:off x="647925" y="2824306"/>
            <a:ext cx="3206699" cy="3785621"/>
          </a:xfrm>
          <a:prstGeom prst="rect">
            <a:avLst/>
          </a:prstGeom>
        </p:spPr>
        <p:txBody>
          <a:bodyPr lIns="91425" tIns="91425" rIns="91425" bIns="91425" anchor="ctr" anchorCtr="0">
            <a:spAutoFit/>
          </a:bodyPr>
          <a:lstStyle/>
          <a:p>
            <a:pPr lvl="0" rtl="0">
              <a:buNone/>
            </a:pPr>
            <a:r>
              <a:rPr lang="en" sz="1800" dirty="0">
                <a:solidFill>
                  <a:schemeClr val="dk2"/>
                </a:solidFill>
              </a:rPr>
              <a:t>This means that if the voltage goes up, so does the current flow, also when resistance goes up the current goes down.</a:t>
            </a:r>
          </a:p>
          <a:p>
            <a:endParaRPr lang="en" sz="1800" dirty="0">
              <a:solidFill>
                <a:schemeClr val="dk2"/>
              </a:solidFill>
            </a:endParaRPr>
          </a:p>
          <a:p>
            <a:pPr lvl="0" rtl="0">
              <a:buNone/>
            </a:pPr>
            <a:r>
              <a:rPr lang="en" sz="1800" dirty="0">
                <a:solidFill>
                  <a:schemeClr val="dk2"/>
                </a:solidFill>
              </a:rPr>
              <a:t>Ohm's Law is one of the most useful relationships in the study of electric circuits. It is used in the design of circuits that range in complexity from toasters to advanced computer </a:t>
            </a:r>
            <a:r>
              <a:rPr lang="en" sz="1800" dirty="0" smtClean="0">
                <a:solidFill>
                  <a:schemeClr val="dk2"/>
                </a:solidFill>
              </a:rPr>
              <a:t>systems</a:t>
            </a:r>
            <a:endParaRPr lang="en" sz="1800" dirty="0">
              <a:solidFill>
                <a:schemeClr val="dk2"/>
              </a:solidFill>
            </a:endParaRPr>
          </a:p>
        </p:txBody>
      </p:sp>
      <p:sp>
        <p:nvSpPr>
          <p:cNvPr id="163" name="Shape 163"/>
          <p:cNvSpPr txBox="1"/>
          <p:nvPr/>
        </p:nvSpPr>
        <p:spPr>
          <a:xfrm>
            <a:off x="5034057" y="6096316"/>
            <a:ext cx="2647199" cy="470700"/>
          </a:xfrm>
          <a:prstGeom prst="rect">
            <a:avLst/>
          </a:prstGeom>
        </p:spPr>
        <p:txBody>
          <a:bodyPr lIns="91425" tIns="91425" rIns="91425" bIns="91425" anchor="ctr" anchorCtr="0">
            <a:spAutoFit/>
          </a:bodyPr>
          <a:lstStyle/>
          <a:p>
            <a:pPr lvl="0" algn="ctr" rtl="0">
              <a:buNone/>
            </a:pPr>
            <a:r>
              <a:rPr lang="en" u="sng" dirty="0">
                <a:solidFill>
                  <a:schemeClr val="accent2"/>
                </a:solidFill>
                <a:hlinkClick r:id="rId4"/>
              </a:rPr>
              <a:t>YouTube link to the video</a:t>
            </a:r>
          </a:p>
        </p:txBody>
      </p:sp>
      <p:pic>
        <p:nvPicPr>
          <p:cNvPr id="2" name="pOyapRubRN0?version=3&amp;hl=en_US"/>
          <p:cNvPicPr>
            <a:picLocks noRot="1" noChangeAspect="1"/>
          </p:cNvPicPr>
          <p:nvPr>
            <a:videoFile r:link="rId1"/>
          </p:nvPr>
        </p:nvPicPr>
        <p:blipFill>
          <a:blip r:embed="rId5"/>
          <a:stretch>
            <a:fillRect/>
          </a:stretch>
        </p:blipFill>
        <p:spPr>
          <a:xfrm>
            <a:off x="4067944" y="2992447"/>
            <a:ext cx="4138492" cy="310386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lvl="0" rtl="0">
              <a:buNone/>
            </a:pPr>
            <a:r>
              <a:rPr lang="en"/>
              <a:t>Series Circuit</a:t>
            </a:r>
          </a:p>
        </p:txBody>
      </p:sp>
      <p:sp>
        <p:nvSpPr>
          <p:cNvPr id="169" name="Shape 169"/>
          <p:cNvSpPr txBox="1">
            <a:spLocks noGrp="1"/>
          </p:cNvSpPr>
          <p:nvPr>
            <p:ph type="body" idx="1"/>
          </p:nvPr>
        </p:nvSpPr>
        <p:spPr>
          <a:xfrm>
            <a:off x="457200" y="1704688"/>
            <a:ext cx="8229600" cy="1538853"/>
          </a:xfrm>
          <a:prstGeom prst="rect">
            <a:avLst/>
          </a:prstGeom>
        </p:spPr>
        <p:txBody>
          <a:bodyPr lIns="91425" tIns="91425" rIns="91425" bIns="91425" anchor="t" anchorCtr="0">
            <a:spAutoFit/>
          </a:bodyPr>
          <a:lstStyle/>
          <a:p>
            <a:pPr marL="457200" lvl="0" indent="-368300" rtl="0">
              <a:buClr>
                <a:schemeClr val="dk2"/>
              </a:buClr>
              <a:buSzPct val="166666"/>
              <a:buFont typeface="Arial"/>
              <a:buChar char="•"/>
            </a:pPr>
            <a:r>
              <a:rPr lang="en" sz="2200" dirty="0" smtClean="0"/>
              <a:t>A series circuit is a connection in which the components of the circuit (resistors) are wired to one another in a single path.</a:t>
            </a:r>
          </a:p>
          <a:p>
            <a:endParaRPr lang="en" sz="2200" dirty="0"/>
          </a:p>
        </p:txBody>
      </p:sp>
      <p:grpSp>
        <p:nvGrpSpPr>
          <p:cNvPr id="2" name="Group 1"/>
          <p:cNvGrpSpPr/>
          <p:nvPr/>
        </p:nvGrpSpPr>
        <p:grpSpPr>
          <a:xfrm>
            <a:off x="5409175" y="2572187"/>
            <a:ext cx="3157233" cy="3785737"/>
            <a:chOff x="5409175" y="2572187"/>
            <a:chExt cx="3157233" cy="3785737"/>
          </a:xfrm>
        </p:grpSpPr>
        <p:sp>
          <p:nvSpPr>
            <p:cNvPr id="170" name="Shape 170"/>
            <p:cNvSpPr/>
            <p:nvPr/>
          </p:nvSpPr>
          <p:spPr>
            <a:xfrm>
              <a:off x="5410458" y="4500224"/>
              <a:ext cx="3155950" cy="1857700"/>
            </a:xfrm>
            <a:prstGeom prst="rect">
              <a:avLst/>
            </a:prstGeom>
            <a:blipFill>
              <a:blip r:embed="rId3"/>
              <a:stretch>
                <a:fillRect/>
              </a:stretch>
            </a:blipFill>
            <a:ln>
              <a:noFill/>
            </a:ln>
          </p:spPr>
        </p:sp>
        <p:sp>
          <p:nvSpPr>
            <p:cNvPr id="171" name="Shape 171"/>
            <p:cNvSpPr/>
            <p:nvPr/>
          </p:nvSpPr>
          <p:spPr>
            <a:xfrm>
              <a:off x="5409175" y="2572187"/>
              <a:ext cx="3145477" cy="1765407"/>
            </a:xfrm>
            <a:prstGeom prst="rect">
              <a:avLst/>
            </a:prstGeom>
            <a:blipFill>
              <a:blip r:embed="rId4"/>
              <a:stretch>
                <a:fillRect/>
              </a:stretch>
            </a:blipFill>
            <a:ln>
              <a:noFill/>
            </a:ln>
          </p:spPr>
        </p:sp>
      </p:grpSp>
      <p:sp>
        <p:nvSpPr>
          <p:cNvPr id="172" name="Shape 172"/>
          <p:cNvSpPr txBox="1"/>
          <p:nvPr/>
        </p:nvSpPr>
        <p:spPr>
          <a:xfrm>
            <a:off x="431420" y="3064876"/>
            <a:ext cx="4908985" cy="3791100"/>
          </a:xfrm>
          <a:prstGeom prst="rect">
            <a:avLst/>
          </a:prstGeom>
          <a:noFill/>
        </p:spPr>
        <p:txBody>
          <a:bodyPr wrap="square" lIns="91425" tIns="91425" rIns="91425" bIns="91425" anchor="t" anchorCtr="0">
            <a:spAutoFit/>
          </a:bodyPr>
          <a:lstStyle/>
          <a:p>
            <a:endParaRPr/>
          </a:p>
        </p:txBody>
      </p:sp>
      <p:sp>
        <p:nvSpPr>
          <p:cNvPr id="173" name="Shape 173"/>
          <p:cNvSpPr txBox="1"/>
          <p:nvPr/>
        </p:nvSpPr>
        <p:spPr>
          <a:xfrm>
            <a:off x="449390" y="2528999"/>
            <a:ext cx="4790399" cy="3908732"/>
          </a:xfrm>
          <a:prstGeom prst="rect">
            <a:avLst/>
          </a:prstGeom>
        </p:spPr>
        <p:txBody>
          <a:bodyPr lIns="91425" tIns="91425" rIns="91425" bIns="91425" anchor="ctr" anchorCtr="0">
            <a:spAutoFit/>
          </a:bodyPr>
          <a:lstStyle/>
          <a:p>
            <a:pPr marL="457200" lvl="0" indent="-368300" rtl="0">
              <a:buClr>
                <a:schemeClr val="dk2"/>
              </a:buClr>
              <a:buSzPct val="166666"/>
              <a:buFont typeface="Arial"/>
              <a:buChar char="•"/>
            </a:pPr>
            <a:endParaRPr lang="en" sz="2200" dirty="0" smtClean="0">
              <a:solidFill>
                <a:schemeClr val="dk2"/>
              </a:solidFill>
            </a:endParaRPr>
          </a:p>
          <a:p>
            <a:pPr marL="457200" lvl="0" indent="-368300" rtl="0">
              <a:buClr>
                <a:schemeClr val="dk2"/>
              </a:buClr>
              <a:buSzPct val="166666"/>
              <a:buFont typeface="Arial"/>
              <a:buChar char="•"/>
            </a:pPr>
            <a:r>
              <a:rPr lang="en" sz="2200" dirty="0" smtClean="0">
                <a:solidFill>
                  <a:schemeClr val="dk2"/>
                </a:solidFill>
              </a:rPr>
              <a:t>It can </a:t>
            </a:r>
            <a:r>
              <a:rPr lang="en" sz="2200" dirty="0">
                <a:solidFill>
                  <a:schemeClr val="dk2"/>
                </a:solidFill>
              </a:rPr>
              <a:t>be visualized as a race track with several turns</a:t>
            </a:r>
          </a:p>
          <a:p>
            <a:endParaRPr lang="en" sz="2200" dirty="0">
              <a:solidFill>
                <a:schemeClr val="dk2"/>
              </a:solidFill>
            </a:endParaRPr>
          </a:p>
          <a:p>
            <a:pPr marL="457200" lvl="0" indent="-368300" rtl="0">
              <a:buClr>
                <a:schemeClr val="dk2"/>
              </a:buClr>
              <a:buSzPct val="166666"/>
              <a:buFont typeface="Arial"/>
              <a:buChar char="•"/>
            </a:pPr>
            <a:r>
              <a:rPr lang="en" sz="2200" dirty="0">
                <a:solidFill>
                  <a:schemeClr val="dk2"/>
                </a:solidFill>
              </a:rPr>
              <a:t>The current is the same through each resistor, but the potential difference (</a:t>
            </a:r>
            <a:r>
              <a:rPr lang="en" sz="2200" dirty="0" smtClean="0">
                <a:solidFill>
                  <a:schemeClr val="dk2"/>
                </a:solidFill>
              </a:rPr>
              <a:t>voltage) </a:t>
            </a:r>
            <a:r>
              <a:rPr lang="en" sz="2200" dirty="0">
                <a:solidFill>
                  <a:schemeClr val="dk2"/>
                </a:solidFill>
              </a:rPr>
              <a:t>around each resistor is </a:t>
            </a:r>
            <a:r>
              <a:rPr lang="en" sz="2200" dirty="0" smtClean="0">
                <a:solidFill>
                  <a:schemeClr val="dk2"/>
                </a:solidFill>
              </a:rPr>
              <a:t>not, </a:t>
            </a:r>
            <a:r>
              <a:rPr lang="en" sz="2200" dirty="0">
                <a:solidFill>
                  <a:schemeClr val="dk2"/>
                </a:solidFill>
              </a:rPr>
              <a:t>and can be found using Ohm's law for that part of the circuit.</a:t>
            </a:r>
          </a:p>
          <a:p>
            <a:endParaRPr lang="en" sz="2200" dirty="0">
              <a:solidFill>
                <a:schemeClr val="dk2"/>
              </a:solidFill>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457200" y="134801"/>
            <a:ext cx="7315499" cy="1351799"/>
          </a:xfrm>
          <a:prstGeom prst="rect">
            <a:avLst/>
          </a:prstGeom>
        </p:spPr>
        <p:txBody>
          <a:bodyPr lIns="91425" tIns="91425" rIns="91425" bIns="91425" anchor="b" anchorCtr="0">
            <a:spAutoFit/>
          </a:bodyPr>
          <a:lstStyle/>
          <a:p>
            <a:pPr>
              <a:buNone/>
            </a:pPr>
            <a:r>
              <a:rPr lang="en"/>
              <a:t>Parallel Circuit</a:t>
            </a:r>
          </a:p>
        </p:txBody>
      </p:sp>
      <p:sp>
        <p:nvSpPr>
          <p:cNvPr id="179" name="Shape 179"/>
          <p:cNvSpPr txBox="1">
            <a:spLocks noGrp="1"/>
          </p:cNvSpPr>
          <p:nvPr>
            <p:ph type="body" idx="1"/>
          </p:nvPr>
        </p:nvSpPr>
        <p:spPr>
          <a:xfrm>
            <a:off x="457200" y="1704688"/>
            <a:ext cx="8229600" cy="1200298"/>
          </a:xfrm>
          <a:prstGeom prst="rect">
            <a:avLst/>
          </a:prstGeom>
        </p:spPr>
        <p:txBody>
          <a:bodyPr lIns="91425" tIns="91425" rIns="91425" bIns="91425" anchor="t" anchorCtr="0">
            <a:spAutoFit/>
          </a:bodyPr>
          <a:lstStyle/>
          <a:p>
            <a:pPr marL="457200" lvl="0" indent="-368300" rtl="0">
              <a:buClr>
                <a:schemeClr val="dk2"/>
              </a:buClr>
              <a:buSzPct val="166666"/>
              <a:buFont typeface="Arial"/>
              <a:buChar char="•"/>
            </a:pPr>
            <a:r>
              <a:rPr lang="en" sz="2200" dirty="0"/>
              <a:t>A parallel circuit is a </a:t>
            </a:r>
            <a:r>
              <a:rPr lang="en" sz="2200" dirty="0" smtClean="0"/>
              <a:t>connection </a:t>
            </a:r>
            <a:r>
              <a:rPr lang="en" sz="2200" dirty="0"/>
              <a:t>in which the resistors are arranged with their heads connected together, and their tails connected together. </a:t>
            </a:r>
          </a:p>
        </p:txBody>
      </p:sp>
      <p:grpSp>
        <p:nvGrpSpPr>
          <p:cNvPr id="2" name="Group 1"/>
          <p:cNvGrpSpPr/>
          <p:nvPr/>
        </p:nvGrpSpPr>
        <p:grpSpPr>
          <a:xfrm>
            <a:off x="5676882" y="2755118"/>
            <a:ext cx="2828260" cy="3509331"/>
            <a:chOff x="5676882" y="2755118"/>
            <a:chExt cx="2828260" cy="3509331"/>
          </a:xfrm>
        </p:grpSpPr>
        <p:sp>
          <p:nvSpPr>
            <p:cNvPr id="180" name="Shape 180"/>
            <p:cNvSpPr/>
            <p:nvPr/>
          </p:nvSpPr>
          <p:spPr>
            <a:xfrm>
              <a:off x="5676882" y="4499636"/>
              <a:ext cx="2823759" cy="1764813"/>
            </a:xfrm>
            <a:prstGeom prst="rect">
              <a:avLst/>
            </a:prstGeom>
            <a:blipFill>
              <a:blip r:embed="rId3"/>
              <a:stretch>
                <a:fillRect/>
              </a:stretch>
            </a:blipFill>
            <a:ln>
              <a:noFill/>
            </a:ln>
          </p:spPr>
        </p:sp>
        <p:sp>
          <p:nvSpPr>
            <p:cNvPr id="181" name="Shape 181"/>
            <p:cNvSpPr/>
            <p:nvPr/>
          </p:nvSpPr>
          <p:spPr>
            <a:xfrm>
              <a:off x="5676882" y="2755118"/>
              <a:ext cx="2828260" cy="1479413"/>
            </a:xfrm>
            <a:prstGeom prst="rect">
              <a:avLst/>
            </a:prstGeom>
            <a:blipFill>
              <a:blip r:embed="rId4"/>
              <a:stretch>
                <a:fillRect/>
              </a:stretch>
            </a:blipFill>
            <a:ln>
              <a:noFill/>
            </a:ln>
          </p:spPr>
        </p:sp>
      </p:grpSp>
      <p:sp>
        <p:nvSpPr>
          <p:cNvPr id="182" name="Shape 182"/>
          <p:cNvSpPr txBox="1"/>
          <p:nvPr/>
        </p:nvSpPr>
        <p:spPr>
          <a:xfrm>
            <a:off x="460697" y="2843250"/>
            <a:ext cx="4949399" cy="3554100"/>
          </a:xfrm>
          <a:prstGeom prst="rect">
            <a:avLst/>
          </a:prstGeom>
          <a:noFill/>
        </p:spPr>
        <p:txBody>
          <a:bodyPr lIns="91425" tIns="91425" rIns="91425" bIns="91425" anchor="t" anchorCtr="0">
            <a:spAutoFit/>
          </a:bodyPr>
          <a:lstStyle/>
          <a:p>
            <a:endParaRPr/>
          </a:p>
        </p:txBody>
      </p:sp>
      <p:sp>
        <p:nvSpPr>
          <p:cNvPr id="183" name="Shape 183"/>
          <p:cNvSpPr txBox="1"/>
          <p:nvPr/>
        </p:nvSpPr>
        <p:spPr>
          <a:xfrm>
            <a:off x="428447" y="2430207"/>
            <a:ext cx="5013900" cy="4247286"/>
          </a:xfrm>
          <a:prstGeom prst="rect">
            <a:avLst/>
          </a:prstGeom>
        </p:spPr>
        <p:txBody>
          <a:bodyPr lIns="91425" tIns="91425" rIns="91425" bIns="91425" anchor="ctr" anchorCtr="0">
            <a:spAutoFit/>
          </a:bodyPr>
          <a:lstStyle/>
          <a:p>
            <a:pPr marL="88900" lvl="0" rtl="0">
              <a:buClr>
                <a:schemeClr val="dk2"/>
              </a:buClr>
              <a:buSzPct val="166666"/>
            </a:pPr>
            <a:endParaRPr lang="en" sz="2200" dirty="0" smtClean="0">
              <a:solidFill>
                <a:schemeClr val="dk2"/>
              </a:solidFill>
            </a:endParaRPr>
          </a:p>
          <a:p>
            <a:pPr marL="457200" lvl="0" indent="-368300" rtl="0">
              <a:buClr>
                <a:schemeClr val="dk2"/>
              </a:buClr>
              <a:buSzPct val="166666"/>
              <a:buFont typeface="Arial"/>
              <a:buChar char="•"/>
            </a:pPr>
            <a:r>
              <a:rPr lang="en" sz="2200" dirty="0" smtClean="0">
                <a:solidFill>
                  <a:schemeClr val="dk2"/>
                </a:solidFill>
              </a:rPr>
              <a:t>A </a:t>
            </a:r>
            <a:r>
              <a:rPr lang="en" sz="2200" dirty="0">
                <a:solidFill>
                  <a:schemeClr val="dk2"/>
                </a:solidFill>
              </a:rPr>
              <a:t>parallel circuit is more like city streets that race tracks. Cars can have many pathways to travel. One might be a six lane highway, while another is a two lane side street.</a:t>
            </a:r>
          </a:p>
          <a:p>
            <a:endParaRPr lang="en" sz="1200" dirty="0">
              <a:solidFill>
                <a:schemeClr val="dk2"/>
              </a:solidFill>
            </a:endParaRPr>
          </a:p>
          <a:p>
            <a:pPr marL="457200" lvl="0" indent="-368300" rtl="0">
              <a:buClr>
                <a:schemeClr val="dk2"/>
              </a:buClr>
              <a:buSzPct val="166666"/>
              <a:buFont typeface="Arial"/>
              <a:buChar char="•"/>
            </a:pPr>
            <a:r>
              <a:rPr lang="en" sz="2200" dirty="0">
                <a:solidFill>
                  <a:schemeClr val="dk2"/>
                </a:solidFill>
              </a:rPr>
              <a:t>The voltage across each resistor in parallel is the same, but the current is not and can be found using Ohm's law</a:t>
            </a:r>
            <a:r>
              <a:rPr lang="en" sz="2200" dirty="0" smtClean="0">
                <a:solidFill>
                  <a:schemeClr val="dk2"/>
                </a:solidFill>
              </a:rPr>
              <a:t>.</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a:themeElements>
    <a:clrScheme name="Custom 4">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AB0101"/>
      </a:hlink>
      <a:folHlink>
        <a:srgbClr val="AB010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TotalTime>
  <Words>1647</Words>
  <Application>Microsoft Office PowerPoint</Application>
  <PresentationFormat>On-screen Show (4:3)</PresentationFormat>
  <Paragraphs>206</Paragraphs>
  <Slides>18</Slides>
  <Notes>18</Notes>
  <HiddenSlides>0</HiddenSlides>
  <MMClips>1</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
      <vt:lpstr/>
      <vt:lpstr>Series vs. Parallel Circuits</vt:lpstr>
      <vt:lpstr>Concept Overview</vt:lpstr>
      <vt:lpstr>Curriculum Expectations</vt:lpstr>
      <vt:lpstr>Lessons Sequence</vt:lpstr>
      <vt:lpstr>Schematic Diagrams</vt:lpstr>
      <vt:lpstr>Electrical Symbols</vt:lpstr>
      <vt:lpstr>Ohm's Law</vt:lpstr>
      <vt:lpstr>Series Circuit</vt:lpstr>
      <vt:lpstr>Parallel Circuit</vt:lpstr>
      <vt:lpstr>Series vs Parallel  Table Summary </vt:lpstr>
      <vt:lpstr>Series vs Parallel Table Summary (cont...)</vt:lpstr>
      <vt:lpstr>Combined Circuits</vt:lpstr>
      <vt:lpstr>Practical Applications</vt:lpstr>
      <vt:lpstr>Teaching Strategies</vt:lpstr>
      <vt:lpstr>Teaching Strategies (cont..)</vt:lpstr>
      <vt:lpstr>Differentiated Assessment</vt:lpstr>
      <vt:lpstr>Safety Considerations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Series vs Parallel Circuits</dc:title>
  <dc:creator>cdsolorzano</dc:creator>
  <cp:lastModifiedBy>cdsolorzano</cp:lastModifiedBy>
  <cp:revision>36</cp:revision>
  <dcterms:modified xsi:type="dcterms:W3CDTF">2012-07-27T04:28:32Z</dcterms:modified>
</cp:coreProperties>
</file>