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67" r:id="rId4"/>
    <p:sldId id="258" r:id="rId5"/>
    <p:sldId id="259" r:id="rId6"/>
    <p:sldId id="260" r:id="rId7"/>
    <p:sldId id="269" r:id="rId8"/>
    <p:sldId id="270" r:id="rId9"/>
    <p:sldId id="261" r:id="rId10"/>
    <p:sldId id="262" r:id="rId11"/>
    <p:sldId id="263" r:id="rId12"/>
    <p:sldId id="264" r:id="rId13"/>
    <p:sldId id="265" r:id="rId14"/>
    <p:sldId id="271" r:id="rId15"/>
    <p:sldId id="266" r:id="rId16"/>
    <p:sldId id="26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6" d="100"/>
          <a:sy n="46" d="100"/>
        </p:scale>
        <p:origin x="-1170" y="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6F4768C8-4EA0-45F5-AC2A-16334522D930}" type="datetimeFigureOut">
              <a:rPr lang="en-US" smtClean="0"/>
              <a:pPr/>
              <a:t>7/26/2012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D468378-2F3A-4E4A-A426-909EADC93BCC}" type="slidenum">
              <a:rPr lang="en-US" smtClean="0"/>
              <a:pPr/>
              <a:t>‹#›</a:t>
            </a:fld>
            <a:endParaRPr lang="en-US" dirty="0"/>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F4768C8-4EA0-45F5-AC2A-16334522D930}" type="datetimeFigureOut">
              <a:rPr lang="en-US" smtClean="0"/>
              <a:pPr/>
              <a:t>7/26/2012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D468378-2F3A-4E4A-A426-909EADC93BC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Vertical Title 1"/>
          <p:cNvSpPr>
            <a:spLocks noGrp="1"/>
          </p:cNvSpPr>
          <p:nvPr>
            <p:ph type="title" orient="vert"/>
          </p:nvPr>
        </p:nvSpPr>
        <p:spPr>
          <a:xfrm>
            <a:off x="6781800" y="274640"/>
            <a:ext cx="19050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F4768C8-4EA0-45F5-AC2A-16334522D930}" type="datetimeFigureOut">
              <a:rPr lang="en-US" smtClean="0"/>
              <a:pPr/>
              <a:t>7/26/2012</a:t>
            </a:fld>
            <a:endParaRPr lang="en-US" dirty="0"/>
          </a:p>
        </p:txBody>
      </p:sp>
      <p:sp>
        <p:nvSpPr>
          <p:cNvPr id="5" name="Footer Placeholder 4"/>
          <p:cNvSpPr>
            <a:spLocks noGrp="1"/>
          </p:cNvSpPr>
          <p:nvPr>
            <p:ph type="ftr" sz="quarter" idx="11"/>
          </p:nvPr>
        </p:nvSpPr>
        <p:spPr>
          <a:xfrm>
            <a:off x="2640597" y="6377459"/>
            <a:ext cx="3836404" cy="365125"/>
          </a:xfrm>
        </p:spPr>
        <p:txBody>
          <a:bodyPr/>
          <a:lstStyle/>
          <a:p>
            <a:endParaRPr lang="en-US" dirty="0"/>
          </a:p>
        </p:txBody>
      </p:sp>
      <p:sp>
        <p:nvSpPr>
          <p:cNvPr id="6" name="Slide Number Placeholder 5"/>
          <p:cNvSpPr>
            <a:spLocks noGrp="1"/>
          </p:cNvSpPr>
          <p:nvPr>
            <p:ph type="sldNum" sz="quarter" idx="12"/>
          </p:nvPr>
        </p:nvSpPr>
        <p:spPr/>
        <p:txBody>
          <a:bodyPr/>
          <a:lstStyle/>
          <a:p>
            <a:fld id="{FD468378-2F3A-4E4A-A426-909EADC93BC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F4768C8-4EA0-45F5-AC2A-16334522D930}" type="datetimeFigureOut">
              <a:rPr lang="en-US" smtClean="0"/>
              <a:pPr/>
              <a:t>7/26/2012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D468378-2F3A-4E4A-A426-909EADC93BC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F4768C8-4EA0-45F5-AC2A-16334522D930}" type="datetimeFigureOut">
              <a:rPr lang="en-US" smtClean="0"/>
              <a:pPr/>
              <a:t>7/26/2012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D468378-2F3A-4E4A-A426-909EADC93BCC}"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F4768C8-4EA0-45F5-AC2A-16334522D930}" type="datetimeFigureOut">
              <a:rPr lang="en-US" smtClean="0"/>
              <a:pPr/>
              <a:t>7/26/2012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D468378-2F3A-4E4A-A426-909EADC93BC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F4768C8-4EA0-45F5-AC2A-16334522D930}" type="datetimeFigureOut">
              <a:rPr lang="en-US" smtClean="0"/>
              <a:pPr/>
              <a:t>7/26/2012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D468378-2F3A-4E4A-A426-909EADC93BC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F4768C8-4EA0-45F5-AC2A-16334522D930}" type="datetimeFigureOut">
              <a:rPr lang="en-US" smtClean="0"/>
              <a:pPr/>
              <a:t>7/26/2012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D468378-2F3A-4E4A-A426-909EADC93BC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4768C8-4EA0-45F5-AC2A-16334522D930}" type="datetimeFigureOut">
              <a:rPr lang="en-US" smtClean="0"/>
              <a:pPr/>
              <a:t>7/26/2012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D468378-2F3A-4E4A-A426-909EADC93BC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F4768C8-4EA0-45F5-AC2A-16334522D930}" type="datetimeFigureOut">
              <a:rPr lang="en-US" smtClean="0"/>
              <a:pPr/>
              <a:t>7/26/2012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D468378-2F3A-4E4A-A426-909EADC93BCC}" type="slidenum">
              <a:rPr lang="en-US" smtClean="0"/>
              <a:pPr/>
              <a:t>‹#›</a:t>
            </a:fld>
            <a:endParaRPr lang="en-US" dirty="0"/>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6F4768C8-4EA0-45F5-AC2A-16334522D930}" type="datetimeFigureOut">
              <a:rPr lang="en-US" smtClean="0"/>
              <a:pPr/>
              <a:t>7/26/2012</a:t>
            </a:fld>
            <a:endParaRPr lang="en-US" dirty="0"/>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dirty="0"/>
          </a:p>
        </p:txBody>
      </p:sp>
      <p:sp>
        <p:nvSpPr>
          <p:cNvPr id="7" name="Slide Number Placeholder 6"/>
          <p:cNvSpPr>
            <a:spLocks noGrp="1"/>
          </p:cNvSpPr>
          <p:nvPr>
            <p:ph type="sldNum" sz="quarter" idx="12"/>
          </p:nvPr>
        </p:nvSpPr>
        <p:spPr>
          <a:xfrm>
            <a:off x="8339328" y="1170432"/>
            <a:ext cx="733864" cy="201168"/>
          </a:xfrm>
        </p:spPr>
        <p:txBody>
          <a:bodyPr/>
          <a:lstStyle/>
          <a:p>
            <a:fld id="{FD468378-2F3A-4E4A-A426-909EADC93BCC}"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lstStyle>
          <a:p>
            <a:fld id="{6F4768C8-4EA0-45F5-AC2A-16334522D930}" type="datetimeFigureOut">
              <a:rPr lang="en-US" smtClean="0"/>
              <a:pPr/>
              <a:t>7/26/2012</a:t>
            </a:fld>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lstStyle>
          <a:p>
            <a:endParaRPr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lstStyle>
          <a:p>
            <a:fld id="{FD468378-2F3A-4E4A-A426-909EADC93BC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hyperphysics.phy-astr.gsu.edu/hbase/geoopt/refr.html" TargetMode="External"/><Relationship Id="rId2" Type="http://schemas.openxmlformats.org/officeDocument/2006/relationships/hyperlink" Target="http://www.ankn.uaf.edu/publications/Alaska_Science/Spear.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smtClean="0"/>
              <a:t>Light Refraction</a:t>
            </a:r>
            <a:endParaRPr lang="en-US" sz="6000" dirty="0"/>
          </a:p>
        </p:txBody>
      </p:sp>
      <p:sp>
        <p:nvSpPr>
          <p:cNvPr id="3" name="Subtitle 2"/>
          <p:cNvSpPr>
            <a:spLocks noGrp="1"/>
          </p:cNvSpPr>
          <p:nvPr>
            <p:ph type="subTitle" idx="1"/>
          </p:nvPr>
        </p:nvSpPr>
        <p:spPr>
          <a:xfrm>
            <a:off x="762000" y="4038600"/>
            <a:ext cx="7772400" cy="1042416"/>
          </a:xfrm>
        </p:spPr>
        <p:txBody>
          <a:bodyPr>
            <a:normAutofit/>
          </a:bodyPr>
          <a:lstStyle/>
          <a:p>
            <a:r>
              <a:rPr lang="en-US" sz="2400" dirty="0" smtClean="0"/>
              <a:t>Presented by: Vandana Bathla &amp; Eric Williams</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theepochtimes.com/n2/images/stories/large/2012/01/30/136221090.jpg"/>
          <p:cNvPicPr>
            <a:picLocks noChangeAspect="1" noChangeArrowheads="1"/>
          </p:cNvPicPr>
          <p:nvPr/>
        </p:nvPicPr>
        <p:blipFill>
          <a:blip r:embed="rId2" cstate="print">
            <a:alphaModFix amt="30000"/>
          </a:blip>
          <a:srcRect/>
          <a:stretch>
            <a:fillRect/>
          </a:stretch>
        </p:blipFill>
        <p:spPr bwMode="auto">
          <a:xfrm>
            <a:off x="304800" y="1540024"/>
            <a:ext cx="8680780" cy="4841304"/>
          </a:xfrm>
          <a:prstGeom prst="rect">
            <a:avLst/>
          </a:prstGeom>
          <a:noFill/>
        </p:spPr>
      </p:pic>
      <p:sp>
        <p:nvSpPr>
          <p:cNvPr id="2" name="Title 1"/>
          <p:cNvSpPr>
            <a:spLocks noGrp="1"/>
          </p:cNvSpPr>
          <p:nvPr>
            <p:ph type="title"/>
          </p:nvPr>
        </p:nvSpPr>
        <p:spPr/>
        <p:txBody>
          <a:bodyPr/>
          <a:lstStyle/>
          <a:p>
            <a:r>
              <a:rPr lang="en-US" dirty="0" smtClean="0"/>
              <a:t>Potential Student Difficulties</a:t>
            </a:r>
            <a:endParaRPr lang="en-US" dirty="0"/>
          </a:p>
        </p:txBody>
      </p:sp>
      <p:sp>
        <p:nvSpPr>
          <p:cNvPr id="3" name="Content Placeholder 2"/>
          <p:cNvSpPr>
            <a:spLocks noGrp="1"/>
          </p:cNvSpPr>
          <p:nvPr>
            <p:ph idx="1"/>
          </p:nvPr>
        </p:nvSpPr>
        <p:spPr>
          <a:xfrm>
            <a:off x="228600" y="1600200"/>
            <a:ext cx="8458200" cy="5029199"/>
          </a:xfrm>
        </p:spPr>
        <p:txBody>
          <a:bodyPr>
            <a:normAutofit fontScale="55000" lnSpcReduction="20000"/>
          </a:bodyPr>
          <a:lstStyle/>
          <a:p>
            <a:r>
              <a:rPr lang="en-US" b="1" dirty="0" smtClean="0"/>
              <a:t>Without some familiarity with the properties of light, students are not expected to fully grasp the concept of refraction .</a:t>
            </a:r>
          </a:p>
          <a:p>
            <a:r>
              <a:rPr lang="en-US" b="1" dirty="0" smtClean="0"/>
              <a:t>Students might have difficulties with the sine law because they will be using it for the first time.</a:t>
            </a:r>
          </a:p>
          <a:p>
            <a:r>
              <a:rPr lang="en-US" b="1" dirty="0" smtClean="0"/>
              <a:t>The potential student difficulties in understanding refraction could be linked with their common misconceptions about the concept of light like:</a:t>
            </a:r>
          </a:p>
          <a:p>
            <a:pPr lvl="1"/>
            <a:r>
              <a:rPr lang="en-US" sz="3300" b="1" dirty="0" smtClean="0"/>
              <a:t>The distance light travels is dependent on its energy.</a:t>
            </a:r>
          </a:p>
          <a:p>
            <a:pPr lvl="1"/>
            <a:r>
              <a:rPr lang="en-US" sz="3300" b="1" dirty="0" smtClean="0"/>
              <a:t>That the rays are parallel implies obligatorily that this is the privileged direction; and it is generally a horizontal direction.</a:t>
            </a:r>
          </a:p>
          <a:p>
            <a:pPr lvl="1"/>
            <a:r>
              <a:rPr lang="en-US" sz="3300" b="1" dirty="0" smtClean="0"/>
              <a:t>Shadows are formed when light is stopped by objects, but students think that shadows can be conceived as an image, or as something belonging to an object</a:t>
            </a:r>
          </a:p>
          <a:p>
            <a:pPr lvl="1"/>
            <a:r>
              <a:rPr lang="en-US" sz="3300" b="1" dirty="0" smtClean="0"/>
              <a:t>Students think that the eyes send out something making it possible for us to see. </a:t>
            </a:r>
          </a:p>
          <a:p>
            <a:pPr lvl="1"/>
            <a:r>
              <a:rPr lang="en-US" sz="3300" b="1" dirty="0" smtClean="0"/>
              <a:t>Light always passes straight through transparent material (without changing direction).</a:t>
            </a:r>
          </a:p>
          <a:p>
            <a:pPr lvl="1"/>
            <a:r>
              <a:rPr lang="en-US" sz="3300" b="1" dirty="0" smtClean="0"/>
              <a:t>We can see because light travels to your eyes and then from the eyes to the object.</a:t>
            </a:r>
          </a:p>
          <a:p>
            <a:pPr lvl="1"/>
            <a:r>
              <a:rPr lang="en-US" sz="3300" b="1" dirty="0" smtClean="0"/>
              <a:t>Light travels from the eyes to the object.  </a:t>
            </a:r>
          </a:p>
          <a:p>
            <a:pPr lvl="1"/>
            <a:endParaRPr lang="en-US"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Solutions</a:t>
            </a:r>
            <a:endParaRPr lang="en-US" dirty="0"/>
          </a:p>
        </p:txBody>
      </p:sp>
      <p:sp>
        <p:nvSpPr>
          <p:cNvPr id="3" name="Content Placeholder 2"/>
          <p:cNvSpPr>
            <a:spLocks noGrp="1"/>
          </p:cNvSpPr>
          <p:nvPr>
            <p:ph idx="1"/>
          </p:nvPr>
        </p:nvSpPr>
        <p:spPr>
          <a:xfrm>
            <a:off x="457200" y="1775191"/>
            <a:ext cx="8363272" cy="3886057"/>
          </a:xfrm>
        </p:spPr>
        <p:txBody>
          <a:bodyPr>
            <a:normAutofit fontScale="70000" lnSpcReduction="20000"/>
          </a:bodyPr>
          <a:lstStyle/>
          <a:p>
            <a:pPr lvl="0"/>
            <a:r>
              <a:rPr lang="en-US" dirty="0" smtClean="0"/>
              <a:t>Practice using ray diagrams</a:t>
            </a:r>
          </a:p>
          <a:p>
            <a:pPr lvl="0"/>
            <a:r>
              <a:rPr lang="en-US" dirty="0" smtClean="0"/>
              <a:t>Provide contradictions to students' misconceptions through questions, implications, and demonstrations. </a:t>
            </a:r>
          </a:p>
          <a:p>
            <a:pPr lvl="0"/>
            <a:r>
              <a:rPr lang="en-US" dirty="0" smtClean="0"/>
              <a:t> Encourage discussion, urging students to apply physical concepts in their reasoning. </a:t>
            </a:r>
          </a:p>
          <a:p>
            <a:pPr lvl="0"/>
            <a:r>
              <a:rPr lang="en-US" dirty="0" smtClean="0"/>
              <a:t>Foster the replacement of the misconception with new concepts through (i) questions, (ii) thought experiments, (iii) hypothetical situations with and without the underlying physical law, (iv) experiments or demonstrations designed to test hypotheses. </a:t>
            </a:r>
          </a:p>
          <a:p>
            <a:pPr lvl="0"/>
            <a:r>
              <a:rPr lang="en-US" dirty="0" smtClean="0"/>
              <a:t> Re-evaluate students' understanding by </a:t>
            </a:r>
            <a:br>
              <a:rPr lang="en-US" dirty="0" smtClean="0"/>
            </a:br>
            <a:r>
              <a:rPr lang="en-US" dirty="0" smtClean="0"/>
              <a:t>posing conceptual questions  </a:t>
            </a:r>
          </a:p>
          <a:p>
            <a:pPr lvl="0"/>
            <a:r>
              <a:rPr lang="en-US" dirty="0" smtClean="0"/>
              <a:t>Provide a lot of practice problems </a:t>
            </a:r>
            <a:br>
              <a:rPr lang="en-US" dirty="0" smtClean="0"/>
            </a:br>
            <a:r>
              <a:rPr lang="en-US" dirty="0" smtClean="0"/>
              <a:t>involving sine law</a:t>
            </a:r>
          </a:p>
          <a:p>
            <a:endParaRPr lang="en-US" dirty="0"/>
          </a:p>
        </p:txBody>
      </p:sp>
      <p:pic>
        <p:nvPicPr>
          <p:cNvPr id="4098" name="Picture 2" descr="http://4.bp.blogspot.com/-5v5xrh7JivM/TcRa6YcYLYI/AAAAAAAAAHc/7VeYGrAqGzc/s1600/practice.gif"/>
          <p:cNvPicPr>
            <a:picLocks noChangeAspect="1" noChangeArrowheads="1"/>
          </p:cNvPicPr>
          <p:nvPr/>
        </p:nvPicPr>
        <p:blipFill>
          <a:blip r:embed="rId2" cstate="print"/>
          <a:srcRect/>
          <a:stretch>
            <a:fillRect/>
          </a:stretch>
        </p:blipFill>
        <p:spPr bwMode="auto">
          <a:xfrm>
            <a:off x="5724128" y="4365104"/>
            <a:ext cx="2304256" cy="213783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Implications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As within any lab experiment, caution must be taken regarding the use of equipment and other materials.</a:t>
            </a:r>
          </a:p>
          <a:p>
            <a:r>
              <a:rPr lang="en-US" dirty="0" smtClean="0"/>
              <a:t>When working with light refraction, specifically in the ‘Spear Activity’ the following precautionary measures should be taken:</a:t>
            </a:r>
          </a:p>
          <a:p>
            <a:pPr lvl="1"/>
            <a:r>
              <a:rPr lang="en-US" dirty="0" smtClean="0"/>
              <a:t>Ensure all students have read the lab safety document outlined at the beginning of the year.</a:t>
            </a:r>
          </a:p>
          <a:p>
            <a:pPr lvl="1"/>
            <a:r>
              <a:rPr lang="en-US" dirty="0" smtClean="0"/>
              <a:t>The use of water and other liquid materials has a proclivity for spilling. Therefore, closed toed shoes are to be worn in the lab.</a:t>
            </a:r>
          </a:p>
          <a:p>
            <a:pPr lvl="1"/>
            <a:r>
              <a:rPr lang="en-US" dirty="0" smtClean="0"/>
              <a:t>Potential hazard for slipping as well.</a:t>
            </a:r>
          </a:p>
          <a:p>
            <a:pPr lvl="1"/>
            <a:r>
              <a:rPr lang="en-US" dirty="0" smtClean="0"/>
              <a:t>List of harmful substances should be known to students along with awareness of safety procedures and MSDS sheet locations.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Practical Implications</a:t>
            </a:r>
            <a:endParaRPr lang="en-US" dirty="0"/>
          </a:p>
        </p:txBody>
      </p:sp>
      <p:sp>
        <p:nvSpPr>
          <p:cNvPr id="3" name="Content Placeholder 2"/>
          <p:cNvSpPr>
            <a:spLocks noGrp="1"/>
          </p:cNvSpPr>
          <p:nvPr>
            <p:ph idx="1"/>
          </p:nvPr>
        </p:nvSpPr>
        <p:spPr>
          <a:xfrm>
            <a:off x="457200" y="1775191"/>
            <a:ext cx="4402832" cy="4678145"/>
          </a:xfrm>
        </p:spPr>
        <p:txBody>
          <a:bodyPr>
            <a:normAutofit fontScale="77500" lnSpcReduction="20000"/>
          </a:bodyPr>
          <a:lstStyle/>
          <a:p>
            <a:r>
              <a:rPr lang="en-US" dirty="0" smtClean="0"/>
              <a:t>Refraction causes many illusions, one of them being the apparent depth of objects submerged in water. </a:t>
            </a:r>
          </a:p>
          <a:p>
            <a:r>
              <a:rPr lang="en-US" dirty="0" smtClean="0"/>
              <a:t>A second natural phenomena caused by refraction is the appearance of mirages. A mirage occurs when refracted light appears as if it were reflected light. </a:t>
            </a:r>
          </a:p>
          <a:p>
            <a:r>
              <a:rPr lang="en-US" dirty="0" smtClean="0"/>
              <a:t>The concept of refraction is also used in special fiber optics wire.</a:t>
            </a:r>
            <a:endParaRPr lang="en-US" dirty="0"/>
          </a:p>
        </p:txBody>
      </p:sp>
      <p:pic>
        <p:nvPicPr>
          <p:cNvPr id="2050" name="Picture 2" descr="http://www.chinaopticcable.com/upfile/20110511005144_701.jpg"/>
          <p:cNvPicPr>
            <a:picLocks noChangeAspect="1" noChangeArrowheads="1"/>
          </p:cNvPicPr>
          <p:nvPr/>
        </p:nvPicPr>
        <p:blipFill>
          <a:blip r:embed="rId2" cstate="print"/>
          <a:srcRect/>
          <a:stretch>
            <a:fillRect/>
          </a:stretch>
        </p:blipFill>
        <p:spPr bwMode="auto">
          <a:xfrm>
            <a:off x="5220072" y="1700808"/>
            <a:ext cx="2822883" cy="2387353"/>
          </a:xfrm>
          <a:prstGeom prst="rect">
            <a:avLst/>
          </a:prstGeom>
          <a:noFill/>
        </p:spPr>
      </p:pic>
      <p:pic>
        <p:nvPicPr>
          <p:cNvPr id="2052" name="Picture 4" descr="http://wwwdelivery.superstock.com/WI/223/4102/PreviewComp/SuperStock_4102-15906.jpg"/>
          <p:cNvPicPr>
            <a:picLocks noChangeAspect="1" noChangeArrowheads="1"/>
          </p:cNvPicPr>
          <p:nvPr/>
        </p:nvPicPr>
        <p:blipFill>
          <a:blip r:embed="rId3" cstate="print"/>
          <a:srcRect/>
          <a:stretch>
            <a:fillRect/>
          </a:stretch>
        </p:blipFill>
        <p:spPr bwMode="auto">
          <a:xfrm>
            <a:off x="5436096" y="4293096"/>
            <a:ext cx="2304256" cy="2304256"/>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Differentiated Instruction</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Students will be given all labs at the beginning of the class to allow more time for review of the worksheets.</a:t>
            </a:r>
          </a:p>
          <a:p>
            <a:r>
              <a:rPr lang="en-US" dirty="0" smtClean="0"/>
              <a:t>Digital media presentations using power-point, videos, blogs, and pictures will be illustrated to supplement verbal teaching for visual/spatial learners</a:t>
            </a:r>
          </a:p>
          <a:p>
            <a:r>
              <a:rPr lang="en-US" dirty="0" smtClean="0"/>
              <a:t>Kinesthetic movement activities will be randomized to engage students.</a:t>
            </a:r>
          </a:p>
          <a:p>
            <a:r>
              <a:rPr lang="en-US" dirty="0" smtClean="0"/>
              <a:t>Extra time will be given for identified students in completion of labs and unit tests.</a:t>
            </a:r>
          </a:p>
          <a:p>
            <a:r>
              <a:rPr lang="en-US" dirty="0" smtClean="0"/>
              <a:t>Partnering and group collaboration will be encouraged.</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Differentiated Assessment</a:t>
            </a:r>
            <a:endParaRPr lang="en-US" dirty="0"/>
          </a:p>
        </p:txBody>
      </p:sp>
      <p:sp>
        <p:nvSpPr>
          <p:cNvPr id="3" name="Content Placeholder 2"/>
          <p:cNvSpPr>
            <a:spLocks noGrp="1"/>
          </p:cNvSpPr>
          <p:nvPr>
            <p:ph idx="1"/>
          </p:nvPr>
        </p:nvSpPr>
        <p:spPr/>
        <p:txBody>
          <a:bodyPr>
            <a:normAutofit fontScale="77500" lnSpcReduction="20000"/>
          </a:bodyPr>
          <a:lstStyle/>
          <a:p>
            <a:r>
              <a:rPr lang="en-US" u="sng" dirty="0" smtClean="0"/>
              <a:t>Diagnostic:</a:t>
            </a:r>
          </a:p>
          <a:p>
            <a:pPr lvl="1"/>
            <a:r>
              <a:rPr lang="en-US" dirty="0" smtClean="0"/>
              <a:t>Opening activities at the beginning of each lesson will be used to interpret and activate prior knowledge regarding light refraction.</a:t>
            </a:r>
          </a:p>
          <a:p>
            <a:r>
              <a:rPr lang="en-US" u="sng" dirty="0" smtClean="0"/>
              <a:t>Formative:</a:t>
            </a:r>
          </a:p>
          <a:p>
            <a:pPr lvl="1"/>
            <a:r>
              <a:rPr lang="en-US" dirty="0" smtClean="0"/>
              <a:t>Questions within the labs are going to be asked as open-ended to engage more critical thinking and inquiry based processing.</a:t>
            </a:r>
          </a:p>
          <a:p>
            <a:pPr lvl="1"/>
            <a:r>
              <a:rPr lang="en-US" dirty="0" smtClean="0"/>
              <a:t>Students are encouraged to critique the labs and current research to maintain a “critical lens”.</a:t>
            </a:r>
          </a:p>
          <a:p>
            <a:r>
              <a:rPr lang="en-US" u="sng" dirty="0" smtClean="0"/>
              <a:t>Summative</a:t>
            </a:r>
            <a:r>
              <a:rPr lang="en-US" dirty="0" smtClean="0"/>
              <a:t>:</a:t>
            </a:r>
          </a:p>
          <a:p>
            <a:pPr lvl="1"/>
            <a:r>
              <a:rPr lang="en-US" dirty="0" smtClean="0"/>
              <a:t>A summative test can be created at the end of the unit which contains questions satisfying all areas of the achievement chart to evaluate the students understanding of light refraction.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Annotated References</a:t>
            </a:r>
            <a:endParaRPr lang="en-US" dirty="0"/>
          </a:p>
        </p:txBody>
      </p:sp>
      <p:sp>
        <p:nvSpPr>
          <p:cNvPr id="3" name="Content Placeholder 2"/>
          <p:cNvSpPr>
            <a:spLocks noGrp="1"/>
          </p:cNvSpPr>
          <p:nvPr>
            <p:ph idx="1"/>
          </p:nvPr>
        </p:nvSpPr>
        <p:spPr/>
        <p:txBody>
          <a:bodyPr>
            <a:normAutofit fontScale="62500" lnSpcReduction="20000"/>
          </a:bodyPr>
          <a:lstStyle/>
          <a:p>
            <a:pPr>
              <a:buNone/>
            </a:pPr>
            <a:endParaRPr lang="en-US" dirty="0" smtClean="0"/>
          </a:p>
          <a:p>
            <a:r>
              <a:rPr lang="en-US" dirty="0" smtClean="0"/>
              <a:t>Bosack, S.V. (2000). Science Is. A source book of fascinating facts, 	projects and activities. Scholastic Canada Ltd, pg 62-63.</a:t>
            </a:r>
          </a:p>
          <a:p>
            <a:pPr>
              <a:buNone/>
            </a:pPr>
            <a:endParaRPr lang="en-US" dirty="0" smtClean="0"/>
          </a:p>
          <a:p>
            <a:r>
              <a:rPr lang="en-US" dirty="0" smtClean="0"/>
              <a:t>Ontario Ministry of Education (2010). Growing Success: Assessment, 	Evaluation and Reporting in Ontario Schools, First Edition. Queen’s 	Printer for Ontario.</a:t>
            </a:r>
          </a:p>
          <a:p>
            <a:pPr>
              <a:buNone/>
            </a:pPr>
            <a:endParaRPr lang="en-US" dirty="0" smtClean="0"/>
          </a:p>
          <a:p>
            <a:r>
              <a:rPr lang="en-US" dirty="0" smtClean="0"/>
              <a:t>Ontario Ministry of Education (2008). The Ontario Curriculum Grades 	9-10 Science.</a:t>
            </a:r>
          </a:p>
          <a:p>
            <a:endParaRPr lang="en-US" dirty="0" smtClean="0"/>
          </a:p>
          <a:p>
            <a:r>
              <a:rPr lang="en-US" dirty="0" smtClean="0"/>
              <a:t>Youth Science Canada. (2011). Smarter Science: Introducing the 	Framework. </a:t>
            </a:r>
          </a:p>
          <a:p>
            <a:pPr>
              <a:buNone/>
            </a:pPr>
            <a:endParaRPr lang="en-US" dirty="0" smtClean="0"/>
          </a:p>
          <a:p>
            <a:r>
              <a:rPr lang="en-US" dirty="0" smtClean="0"/>
              <a:t>Activity Links</a:t>
            </a:r>
          </a:p>
          <a:p>
            <a:pPr lvl="1"/>
            <a:r>
              <a:rPr lang="en-US" dirty="0" smtClean="0">
                <a:hlinkClick r:id="rId2"/>
              </a:rPr>
              <a:t>http://www.ankn.uaf.edu/publications/Alaska_Science/Spear.html</a:t>
            </a:r>
            <a:endParaRPr lang="en-US" dirty="0" smtClean="0"/>
          </a:p>
          <a:p>
            <a:pPr lvl="1"/>
            <a:r>
              <a:rPr lang="en-US" dirty="0" smtClean="0">
                <a:hlinkClick r:id="rId3"/>
              </a:rPr>
              <a:t>http://hyperphysics.phy-astr.gsu.edu/hbase/geoopt/refr.html#c3</a:t>
            </a:r>
            <a:r>
              <a:rPr lang="en-US" dirty="0" smtClean="0"/>
              <a:t> </a:t>
            </a:r>
          </a:p>
          <a:p>
            <a:pPr lvl="1">
              <a:buNone/>
            </a:pPr>
            <a:r>
              <a:rPr lang="en-US" dirty="0" smtClean="0"/>
              <a: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Light Refraction</a:t>
            </a:r>
            <a:endParaRPr lang="en-US" dirty="0"/>
          </a:p>
        </p:txBody>
      </p:sp>
      <p:sp>
        <p:nvSpPr>
          <p:cNvPr id="3" name="Content Placeholder 2"/>
          <p:cNvSpPr>
            <a:spLocks noGrp="1"/>
          </p:cNvSpPr>
          <p:nvPr>
            <p:ph idx="1"/>
          </p:nvPr>
        </p:nvSpPr>
        <p:spPr>
          <a:xfrm>
            <a:off x="457200" y="1600200"/>
            <a:ext cx="4042792" cy="4525963"/>
          </a:xfrm>
        </p:spPr>
        <p:txBody>
          <a:bodyPr>
            <a:normAutofit fontScale="77500" lnSpcReduction="20000"/>
          </a:bodyPr>
          <a:lstStyle/>
          <a:p>
            <a:r>
              <a:rPr lang="en-US" dirty="0" smtClean="0"/>
              <a:t>Have you ever wondered why it appears we see puddles of water on a highway on a hot summer day?</a:t>
            </a:r>
          </a:p>
          <a:p>
            <a:r>
              <a:rPr lang="en-US" dirty="0" smtClean="0"/>
              <a:t>What you are seeing is not really water, but a mirage.</a:t>
            </a:r>
          </a:p>
          <a:p>
            <a:r>
              <a:rPr lang="en-US" dirty="0" smtClean="0"/>
              <a:t>Mirages work on the concept of refraction.</a:t>
            </a:r>
          </a:p>
          <a:p>
            <a:r>
              <a:rPr lang="en-US" dirty="0" smtClean="0"/>
              <a:t>There are many more real-life phenomenon that occur due to refraction. Ex. Bending of pencil underwater, etc… </a:t>
            </a:r>
          </a:p>
          <a:p>
            <a:pPr>
              <a:buNone/>
            </a:pPr>
            <a:endParaRPr lang="en-US" dirty="0" smtClean="0"/>
          </a:p>
          <a:p>
            <a:pPr>
              <a:buNone/>
            </a:pPr>
            <a:endParaRPr lang="en-US" dirty="0"/>
          </a:p>
        </p:txBody>
      </p:sp>
      <p:pic>
        <p:nvPicPr>
          <p:cNvPr id="10242" name="Picture 2" descr="http://www.islandnet.com/~see/weather/graphics/photos/infmirg2.gif"/>
          <p:cNvPicPr>
            <a:picLocks noChangeAspect="1" noChangeArrowheads="1"/>
          </p:cNvPicPr>
          <p:nvPr/>
        </p:nvPicPr>
        <p:blipFill>
          <a:blip r:embed="rId2" cstate="print"/>
          <a:srcRect/>
          <a:stretch>
            <a:fillRect/>
          </a:stretch>
        </p:blipFill>
        <p:spPr bwMode="auto">
          <a:xfrm>
            <a:off x="4572000" y="1628800"/>
            <a:ext cx="4286250" cy="2486026"/>
          </a:xfrm>
          <a:prstGeom prst="rect">
            <a:avLst/>
          </a:prstGeom>
          <a:noFill/>
        </p:spPr>
      </p:pic>
      <p:pic>
        <p:nvPicPr>
          <p:cNvPr id="10246" name="Picture 6" descr="http://www.visualphotos.com/Photos/6/6/0/3/7/Medres/a205080.jpg"/>
          <p:cNvPicPr>
            <a:picLocks noChangeAspect="1" noChangeArrowheads="1"/>
          </p:cNvPicPr>
          <p:nvPr/>
        </p:nvPicPr>
        <p:blipFill>
          <a:blip r:embed="rId3" cstate="print"/>
          <a:srcRect/>
          <a:stretch>
            <a:fillRect/>
          </a:stretch>
        </p:blipFill>
        <p:spPr bwMode="auto">
          <a:xfrm>
            <a:off x="5364088" y="4293096"/>
            <a:ext cx="2664296" cy="217584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Causes Light Refraction?</a:t>
            </a:r>
            <a:endParaRPr lang="en-US" dirty="0"/>
          </a:p>
        </p:txBody>
      </p:sp>
      <p:sp>
        <p:nvSpPr>
          <p:cNvPr id="3" name="Content Placeholder 2"/>
          <p:cNvSpPr>
            <a:spLocks noGrp="1"/>
          </p:cNvSpPr>
          <p:nvPr>
            <p:ph sz="half" idx="1"/>
          </p:nvPr>
        </p:nvSpPr>
        <p:spPr>
          <a:xfrm>
            <a:off x="457200" y="1752600"/>
            <a:ext cx="4038600" cy="4623816"/>
          </a:xfrm>
        </p:spPr>
        <p:txBody>
          <a:bodyPr>
            <a:normAutofit fontScale="92500"/>
          </a:bodyPr>
          <a:lstStyle/>
          <a:p>
            <a:r>
              <a:rPr lang="en-US" dirty="0" smtClean="0"/>
              <a:t>Well, quite simply, refraction is the bending of a light wave as it enters a medium where it’s speed is different.</a:t>
            </a:r>
          </a:p>
          <a:p>
            <a:r>
              <a:rPr lang="en-US" dirty="0" smtClean="0"/>
              <a:t>As the speed of light decreases through the slower medium the wavelength is also shortened. Frequency remains constant.</a:t>
            </a:r>
            <a:endParaRPr lang="en-US" dirty="0"/>
          </a:p>
        </p:txBody>
      </p:sp>
      <p:sp>
        <p:nvSpPr>
          <p:cNvPr id="5" name="Content Placeholder 4"/>
          <p:cNvSpPr>
            <a:spLocks noGrp="1"/>
          </p:cNvSpPr>
          <p:nvPr>
            <p:ph sz="half" idx="2"/>
          </p:nvPr>
        </p:nvSpPr>
        <p:spPr/>
        <p:txBody>
          <a:bodyPr>
            <a:normAutofit fontScale="92500"/>
          </a:bodyPr>
          <a:lstStyle/>
          <a:p>
            <a:endParaRPr lang="en-US" dirty="0"/>
          </a:p>
        </p:txBody>
      </p:sp>
      <p:pic>
        <p:nvPicPr>
          <p:cNvPr id="4" name="Picture 3"/>
          <p:cNvPicPr>
            <a:picLocks noChangeAspect="1"/>
          </p:cNvPicPr>
          <p:nvPr/>
        </p:nvPicPr>
        <p:blipFill>
          <a:blip r:embed="rId2" cstate="print"/>
          <a:stretch>
            <a:fillRect/>
          </a:stretch>
        </p:blipFill>
        <p:spPr>
          <a:xfrm>
            <a:off x="4572000" y="1676400"/>
            <a:ext cx="4191000" cy="3143250"/>
          </a:xfrm>
          <a:prstGeom prst="rect">
            <a:avLst/>
          </a:prstGeom>
        </p:spPr>
      </p:pic>
      <p:pic>
        <p:nvPicPr>
          <p:cNvPr id="6" name="Picture 5"/>
          <p:cNvPicPr>
            <a:picLocks noChangeAspect="1"/>
          </p:cNvPicPr>
          <p:nvPr/>
        </p:nvPicPr>
        <p:blipFill>
          <a:blip r:embed="rId3" cstate="print"/>
          <a:stretch>
            <a:fillRect/>
          </a:stretch>
        </p:blipFill>
        <p:spPr>
          <a:xfrm>
            <a:off x="4572000" y="4876800"/>
            <a:ext cx="4267200" cy="17780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Sequence</a:t>
            </a:r>
            <a:endParaRPr lang="en-US" dirty="0"/>
          </a:p>
        </p:txBody>
      </p:sp>
      <p:sp>
        <p:nvSpPr>
          <p:cNvPr id="3" name="Content Placeholder 2"/>
          <p:cNvSpPr>
            <a:spLocks noGrp="1"/>
          </p:cNvSpPr>
          <p:nvPr>
            <p:ph idx="1"/>
          </p:nvPr>
        </p:nvSpPr>
        <p:spPr/>
        <p:txBody>
          <a:bodyPr>
            <a:normAutofit/>
          </a:bodyPr>
          <a:lstStyle/>
          <a:p>
            <a:r>
              <a:rPr lang="en-US" sz="2400" dirty="0" smtClean="0"/>
              <a:t>Lesson 1: Refraction</a:t>
            </a:r>
          </a:p>
          <a:p>
            <a:pPr lvl="1"/>
            <a:r>
              <a:rPr lang="en-US" sz="2000" dirty="0" smtClean="0"/>
              <a:t>Defining Refraction</a:t>
            </a:r>
          </a:p>
          <a:p>
            <a:pPr lvl="1">
              <a:buNone/>
            </a:pPr>
            <a:endParaRPr lang="en-US" sz="2000" dirty="0" smtClean="0"/>
          </a:p>
          <a:p>
            <a:r>
              <a:rPr lang="en-US" sz="2400" dirty="0" smtClean="0"/>
              <a:t>Lesson 2: Snell’s Law</a:t>
            </a:r>
          </a:p>
          <a:p>
            <a:pPr lvl="1"/>
            <a:r>
              <a:rPr lang="en-US" sz="2000" dirty="0" smtClean="0"/>
              <a:t> Explain the calculations involved</a:t>
            </a:r>
          </a:p>
          <a:p>
            <a:pPr lvl="1">
              <a:buNone/>
            </a:pPr>
            <a:endParaRPr lang="en-US" sz="2000" dirty="0" smtClean="0"/>
          </a:p>
          <a:p>
            <a:r>
              <a:rPr lang="en-US" sz="2400" dirty="0" smtClean="0"/>
              <a:t>Lesson 3: Critical Angles   </a:t>
            </a:r>
          </a:p>
          <a:p>
            <a:endParaRPr lang="en-US" sz="2400" dirty="0" smtClean="0"/>
          </a:p>
          <a:p>
            <a:r>
              <a:rPr lang="en-US" sz="2400" dirty="0" smtClean="0"/>
              <a:t>Lesson 4: Problem Solving</a:t>
            </a:r>
          </a:p>
          <a:p>
            <a:pPr lvl="1"/>
            <a:r>
              <a:rPr lang="en-US" sz="2000" dirty="0" smtClean="0"/>
              <a:t>Problems involving Snell’s law </a:t>
            </a:r>
          </a:p>
          <a:p>
            <a:endParaRPr lang="en-US" sz="2400" dirty="0"/>
          </a:p>
        </p:txBody>
      </p:sp>
      <p:pic>
        <p:nvPicPr>
          <p:cNvPr id="9218" name="Picture 2" descr="http://www.teachinfo.net/LessonPlan.jpg"/>
          <p:cNvPicPr>
            <a:picLocks noChangeAspect="1" noChangeArrowheads="1"/>
          </p:cNvPicPr>
          <p:nvPr/>
        </p:nvPicPr>
        <p:blipFill>
          <a:blip r:embed="rId2" cstate="print"/>
          <a:srcRect/>
          <a:stretch>
            <a:fillRect/>
          </a:stretch>
        </p:blipFill>
        <p:spPr bwMode="auto">
          <a:xfrm>
            <a:off x="5334000" y="1828800"/>
            <a:ext cx="3240360" cy="339107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Curriculum Expectations</a:t>
            </a:r>
            <a:endParaRPr lang="en-US" dirty="0"/>
          </a:p>
        </p:txBody>
      </p:sp>
      <p:sp>
        <p:nvSpPr>
          <p:cNvPr id="3" name="Content Placeholder 2"/>
          <p:cNvSpPr>
            <a:spLocks noGrp="1"/>
          </p:cNvSpPr>
          <p:nvPr>
            <p:ph idx="1"/>
          </p:nvPr>
        </p:nvSpPr>
        <p:spPr/>
        <p:txBody>
          <a:bodyPr>
            <a:normAutofit fontScale="47500" lnSpcReduction="20000"/>
          </a:bodyPr>
          <a:lstStyle/>
          <a:p>
            <a:r>
              <a:rPr lang="en-US" b="1" dirty="0" smtClean="0"/>
              <a:t>E2.1</a:t>
            </a:r>
            <a:r>
              <a:rPr lang="en-US" dirty="0" smtClean="0"/>
              <a:t> use appropriate terminology related to light and optics, including, but not limited to: angle of incidence, angle of reflection, angle of refraction, centre of curvature, focal length, luminescence, magnification, principal axis, radius of curvature, and vertex [C]</a:t>
            </a:r>
          </a:p>
          <a:p>
            <a:r>
              <a:rPr lang="en-US" b="1" dirty="0" smtClean="0"/>
              <a:t>E2.3</a:t>
            </a:r>
            <a:r>
              <a:rPr lang="en-US" dirty="0" smtClean="0"/>
              <a:t> use an inquiry process to investigate the refraction of light as it passes through a variety of media (e.g., the angles of incidence and refraction as light passes through a clear acrylic block) [PR]</a:t>
            </a:r>
          </a:p>
          <a:p>
            <a:r>
              <a:rPr lang="en-US" b="1" dirty="0" smtClean="0"/>
              <a:t>E2.4</a:t>
            </a:r>
            <a:r>
              <a:rPr lang="en-US" dirty="0" smtClean="0"/>
              <a:t> use an inquiry process to investigate the refraction of light as it passes through media of different refractive indices, compile data on their findings, and analyze the data to determine if there is a trend (e.g., the amount by which the angle of refraction changes as the angle of incidence increases varies for media of different refractive indices) [PR, AI, C]</a:t>
            </a:r>
          </a:p>
          <a:p>
            <a:r>
              <a:rPr lang="en-US" b="1" dirty="0" smtClean="0"/>
              <a:t>E2.6</a:t>
            </a:r>
            <a:r>
              <a:rPr lang="en-US" dirty="0" smtClean="0"/>
              <a:t> calculate, using the indices of refraction, the velocity of light as it passes through a variety of media, and explain the angles of refraction with reference to the variations in velocity [PR, C]</a:t>
            </a:r>
          </a:p>
          <a:p>
            <a:r>
              <a:rPr lang="en-US" b="1" dirty="0" smtClean="0"/>
              <a:t>E3.4</a:t>
            </a:r>
            <a:r>
              <a:rPr lang="en-US" dirty="0" smtClean="0"/>
              <a:t> explain the conditions required for partial reflection/refraction and for total internal reflection in lenses, and describe the reflection/refraction using labeled ray diagrams</a:t>
            </a:r>
          </a:p>
          <a:p>
            <a:r>
              <a:rPr lang="en-US" b="1" dirty="0" smtClean="0"/>
              <a:t>E3.4</a:t>
            </a:r>
            <a:r>
              <a:rPr lang="en-US" dirty="0" smtClean="0"/>
              <a:t> explain the conditions required for partial reflection/refraction and for total internal reflection in lenses, and describe the reflection/refraction using labeled ray diagrams</a:t>
            </a:r>
          </a:p>
          <a:p>
            <a:pPr>
              <a:buNone/>
            </a:pPr>
            <a:endParaRPr lang="en-US" dirty="0"/>
          </a:p>
        </p:txBody>
      </p:sp>
      <p:pic>
        <p:nvPicPr>
          <p:cNvPr id="8194" name="Picture 2" descr="http://www.hscdsb.on.ca/mediares/images/ontario_curriculum.jpg"/>
          <p:cNvPicPr>
            <a:picLocks noChangeAspect="1" noChangeArrowheads="1"/>
          </p:cNvPicPr>
          <p:nvPr/>
        </p:nvPicPr>
        <p:blipFill>
          <a:blip r:embed="rId2" cstate="print"/>
          <a:srcRect/>
          <a:stretch>
            <a:fillRect/>
          </a:stretch>
        </p:blipFill>
        <p:spPr bwMode="auto">
          <a:xfrm>
            <a:off x="2411760" y="4941168"/>
            <a:ext cx="3429000" cy="16002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Teaching Approach</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The following activity will be used to show the students an example of refraction.</a:t>
            </a:r>
          </a:p>
          <a:p>
            <a:pPr lvl="1"/>
            <a:r>
              <a:rPr lang="en-US" dirty="0" smtClean="0"/>
              <a:t>The opening activity will also be used to facilitate greater student interest about refraction.</a:t>
            </a:r>
          </a:p>
          <a:p>
            <a:r>
              <a:rPr lang="en-US" dirty="0" smtClean="0"/>
              <a:t>Opening Activity “Hook”:</a:t>
            </a:r>
          </a:p>
          <a:p>
            <a:pPr lvl="1"/>
            <a:r>
              <a:rPr lang="en-US" dirty="0" smtClean="0"/>
              <a:t>Students will look at a glass of water and analyze the angles in which an object changes and answer questions related to mirages. </a:t>
            </a:r>
          </a:p>
          <a:p>
            <a:r>
              <a:rPr lang="en-US" dirty="0" smtClean="0"/>
              <a:t>Scientific Investigation Lab:</a:t>
            </a:r>
          </a:p>
          <a:p>
            <a:pPr lvl="1"/>
            <a:r>
              <a:rPr lang="en-US" dirty="0" smtClean="0"/>
              <a:t>“Spear Fishing” – Students will look at the practical applications of applying refraction into everyday situations.</a:t>
            </a:r>
          </a:p>
          <a:p>
            <a:pPr lvl="1"/>
            <a:r>
              <a:rPr lang="en-US" dirty="0" smtClean="0"/>
              <a:t>Historical connections to this lab can also be made to history/geography where the student performs a the role of an 18</a:t>
            </a:r>
            <a:r>
              <a:rPr lang="en-US" baseline="30000" dirty="0" smtClean="0"/>
              <a:t>th</a:t>
            </a:r>
            <a:r>
              <a:rPr lang="en-US" dirty="0" smtClean="0"/>
              <a:t> century hunter that needs to feed his/her family. What measures would you introduce to ensure that you caught the fish using your spear?</a:t>
            </a:r>
          </a:p>
          <a:p>
            <a:pPr lvl="1"/>
            <a:r>
              <a:rPr lang="en-US" dirty="0" smtClean="0"/>
              <a:t>Students will create a lab using the framework of “Smarter Science” to formulate their data collection and observational techniques.</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Spear Lab</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Students will use a spear (long wood stick, blunted approx 1 meter) to hit a wooden fish tied to a block and placed in a body of water</a:t>
            </a:r>
          </a:p>
          <a:p>
            <a:r>
              <a:rPr lang="en-US" dirty="0" smtClean="0"/>
              <a:t>For convenience purposes, a stream, lake, pool…etc. Can be used. Understandably different schools will have access to different materials. </a:t>
            </a:r>
          </a:p>
          <a:p>
            <a:r>
              <a:rPr lang="en-US" dirty="0" smtClean="0"/>
              <a:t>Students will create a lab write up with their attempts to hit the fish underwater. Data will be recorded and collaborated with the rest of the class.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Practical Applications</a:t>
            </a:r>
            <a:endParaRPr lang="en-US" dirty="0"/>
          </a:p>
        </p:txBody>
      </p:sp>
      <p:sp>
        <p:nvSpPr>
          <p:cNvPr id="10" name="Content Placeholder 9"/>
          <p:cNvSpPr>
            <a:spLocks noGrp="1"/>
          </p:cNvSpPr>
          <p:nvPr>
            <p:ph sz="half" idx="1"/>
          </p:nvPr>
        </p:nvSpPr>
        <p:spPr/>
        <p:txBody>
          <a:bodyPr>
            <a:normAutofit fontScale="85000" lnSpcReduction="20000"/>
          </a:bodyPr>
          <a:lstStyle/>
          <a:p>
            <a:r>
              <a:rPr lang="en-US" dirty="0" smtClean="0"/>
              <a:t>Students will make connections to the world and the environment through these activities.</a:t>
            </a:r>
          </a:p>
          <a:p>
            <a:r>
              <a:rPr lang="en-US" dirty="0" smtClean="0"/>
              <a:t>Firstly: Connections to the fishing industries that rely on the scientific principals of refraction for navigation and catching food.</a:t>
            </a:r>
          </a:p>
          <a:p>
            <a:r>
              <a:rPr lang="en-US" dirty="0" smtClean="0"/>
              <a:t>Secondly: Environmental connections to predatory animals such as bears that need to compensate for refraction to catch fish from a stream.</a:t>
            </a:r>
            <a:endParaRPr lang="en-US" dirty="0"/>
          </a:p>
        </p:txBody>
      </p:sp>
      <p:pic>
        <p:nvPicPr>
          <p:cNvPr id="12" name="Content Placeholder 11"/>
          <p:cNvPicPr>
            <a:picLocks noGrp="1" noChangeAspect="1"/>
          </p:cNvPicPr>
          <p:nvPr>
            <p:ph sz="half" idx="2"/>
          </p:nvPr>
        </p:nvPicPr>
        <p:blipFill>
          <a:blip r:embed="rId2" cstate="print"/>
          <a:srcRect t="-34119" b="-34119"/>
          <a:stretch>
            <a:fillRect/>
          </a:stretch>
        </p:blipFill>
        <p:spPr>
          <a:xfrm>
            <a:off x="5105400" y="1066800"/>
            <a:ext cx="2743200" cy="3140705"/>
          </a:xfrm>
        </p:spPr>
      </p:pic>
      <p:pic>
        <p:nvPicPr>
          <p:cNvPr id="14" name="Picture 13"/>
          <p:cNvPicPr>
            <a:picLocks noChangeAspect="1"/>
          </p:cNvPicPr>
          <p:nvPr/>
        </p:nvPicPr>
        <p:blipFill>
          <a:blip r:embed="rId3" cstate="print"/>
          <a:stretch>
            <a:fillRect/>
          </a:stretch>
        </p:blipFill>
        <p:spPr>
          <a:xfrm>
            <a:off x="4648200" y="3800928"/>
            <a:ext cx="3124200" cy="2752271"/>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Practical Applications Contd.</a:t>
            </a:r>
            <a:endParaRPr lang="en-US" dirty="0"/>
          </a:p>
        </p:txBody>
      </p:sp>
      <p:sp>
        <p:nvSpPr>
          <p:cNvPr id="3" name="Content Placeholder 2"/>
          <p:cNvSpPr>
            <a:spLocks noGrp="1"/>
          </p:cNvSpPr>
          <p:nvPr>
            <p:ph idx="1"/>
          </p:nvPr>
        </p:nvSpPr>
        <p:spPr>
          <a:xfrm>
            <a:off x="457200" y="1600200"/>
            <a:ext cx="4186808" cy="4853135"/>
          </a:xfrm>
        </p:spPr>
        <p:txBody>
          <a:bodyPr>
            <a:normAutofit fontScale="47500" lnSpcReduction="20000"/>
          </a:bodyPr>
          <a:lstStyle/>
          <a:p>
            <a:r>
              <a:rPr lang="en-US" sz="4400" dirty="0" smtClean="0"/>
              <a:t>After the lessons, the students will be divided into groups containing no more than 4 people. </a:t>
            </a:r>
            <a:br>
              <a:rPr lang="en-US" sz="4400" dirty="0" smtClean="0"/>
            </a:br>
            <a:endParaRPr lang="en-US" sz="4400" dirty="0" smtClean="0"/>
          </a:p>
          <a:p>
            <a:r>
              <a:rPr lang="en-US" sz="4400" dirty="0" smtClean="0"/>
              <a:t>Each group will be given a real-life scenario such as mirages, the sparkle of diamonds, fiber optics, etc.</a:t>
            </a:r>
            <a:br>
              <a:rPr lang="en-US" sz="4400" dirty="0" smtClean="0"/>
            </a:br>
            <a:endParaRPr lang="en-US" sz="4400" dirty="0" smtClean="0"/>
          </a:p>
          <a:p>
            <a:r>
              <a:rPr lang="en-US" sz="4400" dirty="0" smtClean="0"/>
              <a:t>The students will then be asked to explain how refraction causes all these real-life scenarios.</a:t>
            </a:r>
            <a:br>
              <a:rPr lang="en-US" sz="4400" dirty="0" smtClean="0"/>
            </a:br>
            <a:endParaRPr lang="en-US" sz="4400" dirty="0" smtClean="0"/>
          </a:p>
          <a:p>
            <a:r>
              <a:rPr lang="en-US" sz="4400" dirty="0" smtClean="0"/>
              <a:t>The students may ask for hints.</a:t>
            </a:r>
          </a:p>
          <a:p>
            <a:pPr>
              <a:buNone/>
            </a:pPr>
            <a:endParaRPr lang="en-US" dirty="0"/>
          </a:p>
        </p:txBody>
      </p:sp>
      <p:pic>
        <p:nvPicPr>
          <p:cNvPr id="6146" name="Picture 2" descr="http://nll.uploads.mrx.ca/toronto/inside/2010/09/groups%20button3641.jpg"/>
          <p:cNvPicPr>
            <a:picLocks noChangeAspect="1" noChangeArrowheads="1"/>
          </p:cNvPicPr>
          <p:nvPr/>
        </p:nvPicPr>
        <p:blipFill>
          <a:blip r:embed="rId2" cstate="print"/>
          <a:srcRect/>
          <a:stretch>
            <a:fillRect/>
          </a:stretch>
        </p:blipFill>
        <p:spPr bwMode="auto">
          <a:xfrm>
            <a:off x="4644008" y="1772816"/>
            <a:ext cx="4167336" cy="1389112"/>
          </a:xfrm>
          <a:prstGeom prst="rect">
            <a:avLst/>
          </a:prstGeom>
          <a:noFill/>
        </p:spPr>
      </p:pic>
      <p:pic>
        <p:nvPicPr>
          <p:cNvPr id="6148" name="Picture 4" descr="http://ramseysnola.com/wp-content/uploads/2012/02/sparkle.jpg"/>
          <p:cNvPicPr>
            <a:picLocks noChangeAspect="1" noChangeArrowheads="1"/>
          </p:cNvPicPr>
          <p:nvPr/>
        </p:nvPicPr>
        <p:blipFill>
          <a:blip r:embed="rId3" cstate="print"/>
          <a:srcRect/>
          <a:stretch>
            <a:fillRect/>
          </a:stretch>
        </p:blipFill>
        <p:spPr bwMode="auto">
          <a:xfrm>
            <a:off x="5148064" y="3789040"/>
            <a:ext cx="2857500" cy="2143125"/>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1120</TotalTime>
  <Words>1365</Words>
  <Application>Microsoft Office PowerPoint</Application>
  <PresentationFormat>On-screen Show (4:3)</PresentationFormat>
  <Paragraphs>107</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Module</vt:lpstr>
      <vt:lpstr>Light Refraction</vt:lpstr>
      <vt:lpstr>Light Refraction</vt:lpstr>
      <vt:lpstr>What Causes Light Refraction?</vt:lpstr>
      <vt:lpstr>Lesson Sequence</vt:lpstr>
      <vt:lpstr>Curriculum Expectations</vt:lpstr>
      <vt:lpstr>Teaching Approach</vt:lpstr>
      <vt:lpstr>Spear Lab</vt:lpstr>
      <vt:lpstr>Practical Applications</vt:lpstr>
      <vt:lpstr>Practical Applications Contd.</vt:lpstr>
      <vt:lpstr>Potential Student Difficulties</vt:lpstr>
      <vt:lpstr>Possible Solutions</vt:lpstr>
      <vt:lpstr>Safety Implications</vt:lpstr>
      <vt:lpstr>Practical Implications</vt:lpstr>
      <vt:lpstr>Differentiated Instruction</vt:lpstr>
      <vt:lpstr>Differentiated Assessment</vt:lpstr>
      <vt:lpstr>Annotated 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Light Refraction</dc:title>
  <dc:creator>usercomputer</dc:creator>
  <cp:lastModifiedBy>cdsolorzano</cp:lastModifiedBy>
  <cp:revision>111</cp:revision>
  <dcterms:created xsi:type="dcterms:W3CDTF">2012-07-15T02:25:07Z</dcterms:created>
  <dcterms:modified xsi:type="dcterms:W3CDTF">2012-07-27T04:22:35Z</dcterms:modified>
</cp:coreProperties>
</file>